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  <p:sldMasterId id="2147483656" r:id="rId2"/>
    <p:sldMasterId id="2147483680" r:id="rId3"/>
    <p:sldMasterId id="2147483685" r:id="rId4"/>
    <p:sldMasterId id="2147483699" r:id="rId5"/>
  </p:sldMasterIdLst>
  <p:notesMasterIdLst>
    <p:notesMasterId r:id="rId28"/>
  </p:notesMasterIdLst>
  <p:handoutMasterIdLst>
    <p:handoutMasterId r:id="rId29"/>
  </p:handoutMasterIdLst>
  <p:sldIdLst>
    <p:sldId id="450" r:id="rId6"/>
    <p:sldId id="302" r:id="rId7"/>
    <p:sldId id="451" r:id="rId8"/>
    <p:sldId id="281" r:id="rId9"/>
    <p:sldId id="449" r:id="rId10"/>
    <p:sldId id="432" r:id="rId11"/>
    <p:sldId id="433" r:id="rId12"/>
    <p:sldId id="448" r:id="rId13"/>
    <p:sldId id="434" r:id="rId14"/>
    <p:sldId id="435" r:id="rId15"/>
    <p:sldId id="436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444" r:id="rId24"/>
    <p:sldId id="445" r:id="rId25"/>
    <p:sldId id="446" r:id="rId26"/>
    <p:sldId id="263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F13"/>
    <a:srgbClr val="190300"/>
    <a:srgbClr val="C70500"/>
    <a:srgbClr val="D7EFFF"/>
    <a:srgbClr val="FBEECD"/>
    <a:srgbClr val="CC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 autoAdjust="0"/>
    <p:restoredTop sz="89614"/>
  </p:normalViewPr>
  <p:slideViewPr>
    <p:cSldViewPr snapToGrid="0" snapToObjects="1">
      <p:cViewPr varScale="1">
        <p:scale>
          <a:sx n="117" d="100"/>
          <a:sy n="117" d="100"/>
        </p:scale>
        <p:origin x="89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CE5254A-FBCB-B444-AF72-FCFABD6B9A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3220B-5B46-9841-98EC-DF5C6E90E4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67DAF-59A7-5648-9346-451BAEB098C6}" type="datetimeFigureOut">
              <a:rPr lang="es-ES" smtClean="0"/>
              <a:t>2/11/24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297E16-809F-A949-9AF0-120C7A751C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2FF8AA-833A-2144-90FF-67A4ECDD5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86112-85CF-A846-AAA7-7FFEF9F442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195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3AB20-4437-9340-9FF8-81347A87F1AD}" type="datetimeFigureOut">
              <a:rPr lang="es-ES" smtClean="0"/>
              <a:t>2/11/24</a:t>
            </a:fld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311A-5966-C54A-8A32-DB537D3CAD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61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6550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6498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0998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4299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0563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5323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6519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5614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1223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6867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1713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6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2B78233-A5DB-994B-BD41-02BB62B89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5" y="0"/>
            <a:ext cx="12204096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6E94D9-77ED-4844-97B3-F10D42E565D1}"/>
              </a:ext>
            </a:extLst>
          </p:cNvPr>
          <p:cNvSpPr txBox="1"/>
          <p:nvPr userDrawn="1"/>
        </p:nvSpPr>
        <p:spPr>
          <a:xfrm>
            <a:off x="329937" y="6202837"/>
            <a:ext cx="1259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8507C16-89E1-4D43-9171-A1CEEE7C010C}" type="datetime1">
              <a:rPr lang="es-ES" sz="14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4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1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494B85F6-9C12-014E-82BC-60AF8367F8F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552BD7-4574-8743-9150-E62FBA47D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7A7AF40-AA69-3442-B768-E2C84B1EC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2363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E70B0647-F99D-B143-BF1B-E6F019E80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282295-E075-3B45-A0DF-E107D35A754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F59C235-4023-1844-BD3D-81F0865B65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35" name="Marcador de texto 25">
            <a:extLst>
              <a:ext uri="{FF2B5EF4-FFF2-40B4-BE49-F238E27FC236}">
                <a16:creationId xmlns:a16="http://schemas.microsoft.com/office/drawing/2014/main" id="{9332EF15-D36E-F84A-9B5F-F02E7CE1D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36" name="Marcador de texto 25">
            <a:extLst>
              <a:ext uri="{FF2B5EF4-FFF2-40B4-BE49-F238E27FC236}">
                <a16:creationId xmlns:a16="http://schemas.microsoft.com/office/drawing/2014/main" id="{13AACC63-AB3C-0249-B052-AD1891D7FA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7" name="Marcador de texto 25">
            <a:extLst>
              <a:ext uri="{FF2B5EF4-FFF2-40B4-BE49-F238E27FC236}">
                <a16:creationId xmlns:a16="http://schemas.microsoft.com/office/drawing/2014/main" id="{C507ED2C-F0D6-D84B-9EBD-00E50E82B2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3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FAE4EA-7C1B-6D43-9344-8F84DFD4E4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81A690B-B9EB-6D4F-9A68-33AE2EEE3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897313D-C409-674E-8D7C-4BC767F8D450}"/>
              </a:ext>
            </a:extLst>
          </p:cNvPr>
          <p:cNvSpPr/>
          <p:nvPr userDrawn="1"/>
        </p:nvSpPr>
        <p:spPr>
          <a:xfrm>
            <a:off x="3437467" y="651934"/>
            <a:ext cx="5799666" cy="580813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11D38E7-5D46-9C4F-BCAF-75F99180E380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9E1BAAE-8EE6-1F43-9E88-9DBE86F8F5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9268" y="2633133"/>
            <a:ext cx="4893732" cy="25146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8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11D90907-CBE5-8548-BF18-2645596A8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3033293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86AB6B6-7055-DF4B-95E8-D3F4472844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3078403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12E5F717-A1F3-BA4E-B751-CA002D046B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3033293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9268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667C917-DEA5-934D-B6A4-E3F089665E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16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1" i="0">
                <a:solidFill>
                  <a:srgbClr val="E7E6E6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S</a:t>
            </a:r>
            <a:r>
              <a:rPr spc="-10" dirty="0"/>
              <a:t>E</a:t>
            </a:r>
            <a:r>
              <a:rPr spc="-5" dirty="0"/>
              <a:t>SI</a:t>
            </a:r>
            <a:r>
              <a:rPr spc="5" dirty="0"/>
              <a:t>Ó</a:t>
            </a:r>
            <a:r>
              <a:rPr dirty="0"/>
              <a:t>N 3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pc="-5" dirty="0"/>
              <a:t>8/3/23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4880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-94128" y="-47065"/>
            <a:ext cx="6173196" cy="695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86FB673C-18EC-C947-B374-88F9D520CBE2}"/>
              </a:ext>
            </a:extLst>
          </p:cNvPr>
          <p:cNvSpPr txBox="1">
            <a:spLocks/>
          </p:cNvSpPr>
          <p:nvPr userDrawn="1"/>
        </p:nvSpPr>
        <p:spPr>
          <a:xfrm>
            <a:off x="6405396" y="412825"/>
            <a:ext cx="5464809" cy="17366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200" b="0" i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00. Título capítulo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75ED96C-8A7C-D448-A949-4DBCC0EB801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62" name="Marcador de texto 25">
            <a:extLst>
              <a:ext uri="{FF2B5EF4-FFF2-40B4-BE49-F238E27FC236}">
                <a16:creationId xmlns:a16="http://schemas.microsoft.com/office/drawing/2014/main" id="{7071F130-476B-F547-91B8-CC3DB646FA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63" name="Marcador de texto 25">
            <a:extLst>
              <a:ext uri="{FF2B5EF4-FFF2-40B4-BE49-F238E27FC236}">
                <a16:creationId xmlns:a16="http://schemas.microsoft.com/office/drawing/2014/main" id="{966C36CF-F134-D443-966D-C0FD80B7D9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5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76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021" y="4558926"/>
            <a:ext cx="472116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021" y="1885739"/>
            <a:ext cx="4748786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021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21E2552-C813-F846-AEDA-3751F2FD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06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0" y="-3889"/>
            <a:ext cx="60790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1ED7880-D15C-3944-8CCA-292490C09F89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5396" y="4568825"/>
            <a:ext cx="4715835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5396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5396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1" name="Marcador de texto 6">
            <a:extLst>
              <a:ext uri="{FF2B5EF4-FFF2-40B4-BE49-F238E27FC236}">
                <a16:creationId xmlns:a16="http://schemas.microsoft.com/office/drawing/2014/main" id="{373FDF6B-B8DD-3043-9C53-9BC45BEE99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7858CACE-248D-0542-9330-FD123F443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47602718-D3D1-754F-839A-F5A3228199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4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5" name="Marcador de texto 72">
            <a:extLst>
              <a:ext uri="{FF2B5EF4-FFF2-40B4-BE49-F238E27FC236}">
                <a16:creationId xmlns:a16="http://schemas.microsoft.com/office/drawing/2014/main" id="{FCAA76A4-2A2C-EE43-9D9B-DF318B0AF2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D6CA84F-EEBF-1F43-BA6C-8C9BDF679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D60EF30-241A-3342-80AD-D10B53AC81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3F50DC-F75A-674C-A65B-9D93EA913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87" y="0"/>
            <a:ext cx="5962713" cy="6858000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CD02AA0-914F-B249-A00E-369D1D4205E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839E92D0-F74C-D24A-B9B5-A1E9A42049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EEC487-2A86-6945-AA4B-CF4C2C115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D64029-0A92-204A-87B9-1FB3C47A2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"/>
          <a:stretch/>
        </p:blipFill>
        <p:spPr>
          <a:xfrm>
            <a:off x="6597748" y="0"/>
            <a:ext cx="5615684" cy="6866467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30C3593-96E0-5B4D-87BC-EB7EB3CCA73E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D79F9DE1-B7ED-FB4C-8312-2BE5BFC03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5E237027-DC7E-9B43-BB10-850FCEC3C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56DB1BF4-82DE-2D46-95DF-90816C1647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2BDFDAE8-4D7D-7C40-93DC-38873B97E9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7C4D0A1A-0C45-AC42-8BF1-9C0585D442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FCC509-E98E-C347-B5BB-5ECC13E5F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0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4600176F-A67F-1C4F-9B01-19EF39884E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02413" y="-1"/>
            <a:ext cx="5589587" cy="6866467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1595CB-EB2D-7741-81D6-1C45679D1180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428A29B-8E68-B94F-B556-33F4E0C76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9" name="Marcador de texto 25">
            <a:extLst>
              <a:ext uri="{FF2B5EF4-FFF2-40B4-BE49-F238E27FC236}">
                <a16:creationId xmlns:a16="http://schemas.microsoft.com/office/drawing/2014/main" id="{FB5CB3A2-882C-F642-917B-B21D108C05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52B5DD65-30D1-4D42-9B0C-AD0B23430B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0C6720C-1511-414A-BF90-FDBD2BE05A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2AE5EEC3-1C8B-8F4C-B9D9-E28B6D88EA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D35D45-7030-2D4B-84F8-52D62A9B50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B1A6EA-CC82-214E-AC21-5C78BDE6CE27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0DF77F4-4D2F-BE49-8BF4-309589EFCC2D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E0B3C2B-6A56-9B4B-BCC8-AE96AC0EF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8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98B2BFC-9FDE-5B4B-BCF2-2C8FCC4E8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120737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80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725603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61D2BD-CAB8-1245-A6F7-AC8245AA5FB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14F1A5A-5DEC-524D-8958-4A86FCF8FC28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F5DE69-7F84-1C42-9C78-95952CBB2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494B85F6-9C12-014E-82BC-60AF8367F8F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552BD7-4574-8743-9150-E62FBA47D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Barra_Gri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4" y="6044491"/>
            <a:ext cx="11464547" cy="5486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60" y="6095427"/>
            <a:ext cx="2743200" cy="365125"/>
          </a:xfrm>
        </p:spPr>
        <p:txBody>
          <a:bodyPr/>
          <a:lstStyle/>
          <a:p>
            <a:fld id="{E340BA3A-5DDA-134E-9763-2B0E440B08E8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5" name="Conector recto 4"/>
          <p:cNvCxnSpPr/>
          <p:nvPr userDrawn="1"/>
        </p:nvCxnSpPr>
        <p:spPr>
          <a:xfrm flipV="1">
            <a:off x="378111" y="690528"/>
            <a:ext cx="11310428" cy="16443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7395"/>
            <a:ext cx="5688313" cy="1194031"/>
          </a:xfrm>
        </p:spPr>
        <p:txBody>
          <a:bodyPr anchor="t">
            <a:normAutofit/>
          </a:bodyPr>
          <a:lstStyle>
            <a:lvl1pPr>
              <a:defRPr sz="1867" b="0" i="0">
                <a:solidFill>
                  <a:srgbClr val="5D5D5D"/>
                </a:solidFill>
                <a:latin typeface="ApexNew-Light"/>
                <a:cs typeface="ApexNew-Light"/>
              </a:defRPr>
            </a:lvl1pPr>
          </a:lstStyle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10401" y="272873"/>
            <a:ext cx="5108291" cy="36244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rgbClr val="E05729"/>
                </a:solidFill>
              </a:defRPr>
            </a:lvl1pPr>
          </a:lstStyle>
          <a:p>
            <a:pPr lvl="0"/>
            <a:r>
              <a:rPr lang="es-ES_tradnl" dirty="0"/>
              <a:t>Haga clic para agregar titulo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347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 b="0" i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CE1C3B5F-C576-0340-8C46-8F0394A7BBF3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5EBDB8-65D6-0E4A-B030-1E865AEFC8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01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260B25-D7BA-5A4F-A01B-7563FAF0061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tx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ED909F-28E6-984F-856C-41D30A7FF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4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B98A526-CE28-4F45-95D2-5AA607C91AE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1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151563" y="1885739"/>
            <a:ext cx="5345672" cy="429318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7C310A-8378-204B-90CA-231BD0D04605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B7BD8C-AC39-B444-ADFB-2BCC888CC73A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1FF0CA2-4EAC-214E-B68A-3E2098B3D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18F6060D-7439-1646-89FC-3BB88093D9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72">
            <a:extLst>
              <a:ext uri="{FF2B5EF4-FFF2-40B4-BE49-F238E27FC236}">
                <a16:creationId xmlns:a16="http://schemas.microsoft.com/office/drawing/2014/main" id="{B36E819B-B0B5-1E42-AA60-3FAC998399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6" name="Marcador de texto 72">
            <a:extLst>
              <a:ext uri="{FF2B5EF4-FFF2-40B4-BE49-F238E27FC236}">
                <a16:creationId xmlns:a16="http://schemas.microsoft.com/office/drawing/2014/main" id="{AE970B53-C2DA-7C41-A63E-932C247352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76B0727-BD79-384E-8DC7-DBAF1B262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44705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257464" y="1713870"/>
            <a:ext cx="11705935" cy="449303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58DC16-EC79-6440-A94E-67875825DDA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4D65852-7D58-CC4D-BD65-45526DB8C0C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34CA42C-4E50-2846-B4B3-FAA21F2D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8" name="Marcador de texto 25">
            <a:extLst>
              <a:ext uri="{FF2B5EF4-FFF2-40B4-BE49-F238E27FC236}">
                <a16:creationId xmlns:a16="http://schemas.microsoft.com/office/drawing/2014/main" id="{4C4C77CA-E7C4-9444-AC8C-2DD982200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52201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516FFB-140D-7F43-8F92-D678D3213C2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E2259C4-CD4B-2046-B015-723CB0297D2E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AC0AA867-10A7-7D46-BF36-E4FF1D0980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E8BC292C-9D62-CF4E-912D-573826214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0C50A9C2-B17E-7B4C-86D3-D8EE0654C9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205958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42E1C2F-5BF7-6A4B-B25E-96F8E7915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227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66E09DF-0CE0-6C40-9D23-6DF3B17D89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7" name="Marcador de texto 25">
            <a:extLst>
              <a:ext uri="{FF2B5EF4-FFF2-40B4-BE49-F238E27FC236}">
                <a16:creationId xmlns:a16="http://schemas.microsoft.com/office/drawing/2014/main" id="{0B94D12C-EF15-7241-8F8A-D85C9BC4DD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7709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17382A-8AAA-CB48-A11C-E5B5301F0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9"/>
            <a:ext cx="12169585" cy="6845391"/>
          </a:xfrm>
          <a:prstGeom prst="rect">
            <a:avLst/>
          </a:prstGeom>
        </p:spPr>
      </p:pic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9E87D53-8499-8044-B22E-74D4F56221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4CD4E9A0-39A8-774F-8E5D-965329C42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87371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Barra_Gri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4" y="6044491"/>
            <a:ext cx="11464547" cy="5486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60" y="6095427"/>
            <a:ext cx="2743200" cy="365125"/>
          </a:xfrm>
        </p:spPr>
        <p:txBody>
          <a:bodyPr/>
          <a:lstStyle/>
          <a:p>
            <a:fld id="{E340BA3A-5DDA-134E-9763-2B0E440B08E8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5" name="Conector recto 4"/>
          <p:cNvCxnSpPr/>
          <p:nvPr userDrawn="1"/>
        </p:nvCxnSpPr>
        <p:spPr>
          <a:xfrm flipV="1">
            <a:off x="378111" y="690528"/>
            <a:ext cx="11310428" cy="16443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7395"/>
            <a:ext cx="5688313" cy="1194031"/>
          </a:xfrm>
        </p:spPr>
        <p:txBody>
          <a:bodyPr anchor="t">
            <a:normAutofit/>
          </a:bodyPr>
          <a:lstStyle>
            <a:lvl1pPr>
              <a:defRPr sz="1867" b="0" i="0">
                <a:solidFill>
                  <a:srgbClr val="5D5D5D"/>
                </a:solidFill>
                <a:latin typeface="ApexNew-Light"/>
                <a:cs typeface="ApexNew-Light"/>
              </a:defRPr>
            </a:lvl1pPr>
          </a:lstStyle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10401" y="272873"/>
            <a:ext cx="5108291" cy="36244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rgbClr val="E05729"/>
                </a:solidFill>
              </a:defRPr>
            </a:lvl1pPr>
          </a:lstStyle>
          <a:p>
            <a:pPr lvl="0"/>
            <a:r>
              <a:rPr lang="es-ES_tradnl" dirty="0"/>
              <a:t>Haga clic para agregar titulo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371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 b="0" i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CE1C3B5F-C576-0340-8C46-8F0394A7BBF3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5EBDB8-65D6-0E4A-B030-1E865AEFC8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260B25-D7BA-5A4F-A01B-7563FAF0061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tx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ED909F-28E6-984F-856C-41D30A7FF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B98A526-CE28-4F45-95D2-5AA607C91AE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6EBC75A-9B7A-B54E-85DF-B79AF25D84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7EDF925-D83E-B04E-B5F9-5E5F42ED1EF9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778311B-4D4E-1F47-916B-BE429DFEDB89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C7BAFB5-0C3A-1442-A5F8-7E6F75E348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D65E536-901D-004C-A655-0B89E3C73F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473DFD97-5404-A343-A081-6506159B5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3D52AA22-C61D-7041-9072-B6901BA93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E322B15-8164-CE48-95D2-5BCAC33B52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1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15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4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0747F716-090E-B946-B4CB-5827382B29E0}"/>
              </a:ext>
            </a:extLst>
          </p:cNvPr>
          <p:cNvSpPr txBox="1">
            <a:spLocks/>
          </p:cNvSpPr>
          <p:nvPr userDrawn="1"/>
        </p:nvSpPr>
        <p:spPr>
          <a:xfrm>
            <a:off x="8752475" y="6476458"/>
            <a:ext cx="3139920" cy="15173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i="0" kern="1200" spc="0" baseline="0">
                <a:solidFill>
                  <a:schemeClr val="accent4"/>
                </a:solidFill>
                <a:latin typeface="FS Pimlico" panose="0200050606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CEC12-63F7-EE49-8F2F-F20D400E7432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36E1CEB-2839-3B40-8977-39DC6F2447A7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2/11/24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8" r:id="rId2"/>
    <p:sldLayoutId id="2147483723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5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1" r:id="rId2"/>
    <p:sldLayoutId id="2147483686" r:id="rId3"/>
    <p:sldLayoutId id="2147483687" r:id="rId4"/>
    <p:sldLayoutId id="2147483714" r:id="rId5"/>
    <p:sldLayoutId id="2147483682" r:id="rId6"/>
    <p:sldLayoutId id="2147483693" r:id="rId7"/>
    <p:sldLayoutId id="2147483724" r:id="rId8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45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2" r:id="rId2"/>
    <p:sldLayoutId id="2147483703" r:id="rId3"/>
    <p:sldLayoutId id="2147483704" r:id="rId4"/>
    <p:sldLayoutId id="2147483705" r:id="rId5"/>
    <p:sldLayoutId id="2147483715" r:id="rId6"/>
    <p:sldLayoutId id="2147483716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BBFDA9-87ED-7D4D-9C52-65C4019581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obakery/biobakery/raw/master/demos/biobakery_demos/data/metaphlan3/output/merged_abundance.tree.tx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github.com/biobakery/biobakery/raw/master/demos/biobakery_demos/data/metaphlan3/output/merged_abundance.annot.txt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obakery/biobakery/wiki/metaphlan4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5911E35-1556-9C46-AA83-C01215B09DED}"/>
              </a:ext>
            </a:extLst>
          </p:cNvPr>
          <p:cNvSpPr txBox="1"/>
          <p:nvPr/>
        </p:nvSpPr>
        <p:spPr>
          <a:xfrm>
            <a:off x="5950478" y="4774872"/>
            <a:ext cx="426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pex New"/>
                <a:ea typeface="+mj-ea"/>
                <a:cs typeface="+mj-cs"/>
              </a:rPr>
              <a:t>Dra. María </a:t>
            </a:r>
            <a:r>
              <a:rPr lang="es-ES" dirty="0" err="1">
                <a:latin typeface="Apex New"/>
                <a:ea typeface="+mj-ea"/>
                <a:cs typeface="+mj-cs"/>
              </a:rPr>
              <a:t>Lairón</a:t>
            </a:r>
            <a:r>
              <a:rPr lang="es-ES" dirty="0">
                <a:latin typeface="Apex New"/>
                <a:ea typeface="+mj-ea"/>
                <a:cs typeface="+mj-cs"/>
              </a:rPr>
              <a:t> Peris</a:t>
            </a:r>
          </a:p>
          <a:p>
            <a:r>
              <a:rPr lang="es-ES" dirty="0" err="1">
                <a:latin typeface="Apex New"/>
                <a:ea typeface="+mj-ea"/>
                <a:cs typeface="+mj-cs"/>
              </a:rPr>
              <a:t>maria.lairon@professor.universidadviu.com</a:t>
            </a:r>
            <a:endParaRPr lang="es-ES" dirty="0">
              <a:latin typeface="Apex New"/>
              <a:ea typeface="+mj-ea"/>
              <a:cs typeface="+mj-cs"/>
            </a:endParaRP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F5F6069F-BB47-E34D-A889-C63883D40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893" y="325097"/>
            <a:ext cx="11007170" cy="902393"/>
          </a:xfrm>
        </p:spPr>
        <p:txBody>
          <a:bodyPr/>
          <a:lstStyle/>
          <a:p>
            <a:r>
              <a:rPr lang="es-ES" sz="4800" dirty="0"/>
              <a:t>Máster en Bioinformática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1A0F4B86-AE2F-3948-8993-7AFE7A762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794" y="1306974"/>
            <a:ext cx="11490411" cy="563602"/>
          </a:xfrm>
        </p:spPr>
        <p:txBody>
          <a:bodyPr/>
          <a:lstStyle/>
          <a:p>
            <a:r>
              <a:rPr lang="es-ES_tradnl" b="1" dirty="0"/>
              <a:t> </a:t>
            </a:r>
            <a:endParaRPr lang="es-ES" dirty="0"/>
          </a:p>
          <a:p>
            <a:r>
              <a:rPr lang="es-ES" b="1" dirty="0"/>
              <a:t> Análisis de datos </a:t>
            </a:r>
            <a:r>
              <a:rPr lang="es-ES" b="1" dirty="0" err="1"/>
              <a:t>ómicos</a:t>
            </a:r>
            <a:r>
              <a:rPr lang="es-ES" b="1" dirty="0"/>
              <a:t> para poblaciones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C6CD89A9-538F-A841-AA70-63BC030F6B98}"/>
              </a:ext>
            </a:extLst>
          </p:cNvPr>
          <p:cNvSpPr txBox="1">
            <a:spLocks/>
          </p:cNvSpPr>
          <p:nvPr/>
        </p:nvSpPr>
        <p:spPr>
          <a:xfrm>
            <a:off x="446893" y="2415023"/>
            <a:ext cx="3256828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Curso académico 2024-25</a:t>
            </a:r>
          </a:p>
        </p:txBody>
      </p:sp>
    </p:spTree>
    <p:extLst>
      <p:ext uri="{BB962C8B-B14F-4D97-AF65-F5344CB8AC3E}">
        <p14:creationId xmlns:p14="http://schemas.microsoft.com/office/powerpoint/2010/main" val="1522450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7601075" cy="523642"/>
          </a:xfrm>
        </p:spPr>
        <p:txBody>
          <a:bodyPr/>
          <a:lstStyle/>
          <a:p>
            <a:r>
              <a:rPr lang="es-ES" dirty="0"/>
              <a:t>HANDS ON: Perfil taxonómico. </a:t>
            </a:r>
            <a:r>
              <a:rPr lang="es-ES" dirty="0" err="1"/>
              <a:t>metaphIan</a:t>
            </a:r>
            <a:endParaRPr lang="es-E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F88B31-AE69-1549-82F7-7D1182C66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036" y="1436269"/>
            <a:ext cx="9998693" cy="5709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Obtendremos dos archivos de salida: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1. SRS014476-Supragingival_plaque.fasta.gz.bowtie2out.txt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r>
              <a:rPr lang="es-ES" sz="1600" dirty="0"/>
              <a:t>Este archivo contienen los resultados intermedios del mapeo, las secuencias únicas mapeadas una por línea con el nombre de la lectura y el marcador de referencia separados por tabuladores</a:t>
            </a: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bg2"/>
              </a:solidFill>
            </a:endParaRPr>
          </a:p>
          <a:p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s-ES" sz="20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455B9B16-244C-C641-BB3E-C3E8F946E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192" y="3254738"/>
            <a:ext cx="8329222" cy="181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52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7601075" cy="523642"/>
          </a:xfrm>
        </p:spPr>
        <p:txBody>
          <a:bodyPr/>
          <a:lstStyle/>
          <a:p>
            <a:r>
              <a:rPr lang="es-ES" dirty="0"/>
              <a:t>HANDS ON: Perfil taxonómico. </a:t>
            </a:r>
            <a:r>
              <a:rPr lang="es-ES" dirty="0" err="1"/>
              <a:t>metaphIan</a:t>
            </a:r>
            <a:endParaRPr lang="es-E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F88B31-AE69-1549-82F7-7D1182C66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036" y="1251605"/>
            <a:ext cx="9998693" cy="607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Obtendremos dos archivos de salida: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2. SRS014476-Supragingival_plaque_profile.txt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r>
              <a:rPr lang="es-ES" sz="1600" dirty="0"/>
              <a:t>Este archivo contiene las abundancias finales computadas para cada organismo. Estas abundancias se listan con un </a:t>
            </a:r>
            <a:r>
              <a:rPr lang="es-ES" sz="1600" dirty="0" err="1"/>
              <a:t>clado</a:t>
            </a:r>
            <a:r>
              <a:rPr lang="es-ES" sz="1600" dirty="0"/>
              <a:t> por línea y la abundancia en porcentaje separada por un tabulador</a:t>
            </a:r>
          </a:p>
          <a:p>
            <a:endParaRPr lang="es-ES" sz="1100" dirty="0">
              <a:solidFill>
                <a:srgbClr val="E64F13"/>
              </a:solidFill>
            </a:endParaRPr>
          </a:p>
          <a:p>
            <a:r>
              <a:rPr lang="es-ES" sz="1100" dirty="0">
                <a:solidFill>
                  <a:srgbClr val="E64F13"/>
                </a:solidFill>
              </a:rPr>
              <a:t>Base de datos de referencia que se ha usado</a:t>
            </a:r>
          </a:p>
          <a:p>
            <a:endParaRPr lang="es-E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bg2"/>
              </a:solidFill>
            </a:endParaRPr>
          </a:p>
          <a:p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s-ES" sz="20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7" name="Imagen 6" descr="Texto&#10;&#10;Descripción generada automáticamente con confianza media">
            <a:extLst>
              <a:ext uri="{FF2B5EF4-FFF2-40B4-BE49-F238E27FC236}">
                <a16:creationId xmlns:a16="http://schemas.microsoft.com/office/drawing/2014/main" id="{A6963289-9FBA-0645-8EAD-E955FB3C5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764" y="3479022"/>
            <a:ext cx="9728200" cy="23495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B8722589-331A-3B4E-ACC5-FE075C288876}"/>
              </a:ext>
            </a:extLst>
          </p:cNvPr>
          <p:cNvSpPr/>
          <p:nvPr/>
        </p:nvSpPr>
        <p:spPr>
          <a:xfrm>
            <a:off x="974270" y="3641271"/>
            <a:ext cx="3246665" cy="195943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AE20BE1-DB46-4D41-BE78-B7F54B1753BF}"/>
              </a:ext>
            </a:extLst>
          </p:cNvPr>
          <p:cNvCxnSpPr/>
          <p:nvPr/>
        </p:nvCxnSpPr>
        <p:spPr>
          <a:xfrm flipH="1">
            <a:off x="1143000" y="3378978"/>
            <a:ext cx="101764" cy="262293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0F04BFB4-3C86-7E45-B26E-06FEB95D6650}"/>
              </a:ext>
            </a:extLst>
          </p:cNvPr>
          <p:cNvSpPr/>
          <p:nvPr/>
        </p:nvSpPr>
        <p:spPr>
          <a:xfrm>
            <a:off x="2085474" y="5963911"/>
            <a:ext cx="7668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>
                <a:latin typeface="arial" panose="020B0604020202020204" pitchFamily="34" charset="0"/>
              </a:rPr>
              <a:t>Dominio, reino, filo o división, clase, orden, familia, género, especie</a:t>
            </a:r>
            <a:endParaRPr lang="es-ES" b="1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0D64DEA-4D5A-3C4F-85A4-A3C5CA602DD3}"/>
              </a:ext>
            </a:extLst>
          </p:cNvPr>
          <p:cNvSpPr/>
          <p:nvPr/>
        </p:nvSpPr>
        <p:spPr>
          <a:xfrm>
            <a:off x="999999" y="4734896"/>
            <a:ext cx="3246665" cy="195943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3EECAEC-2783-4F4D-BA6D-E443CB5D17C6}"/>
              </a:ext>
            </a:extLst>
          </p:cNvPr>
          <p:cNvSpPr/>
          <p:nvPr/>
        </p:nvSpPr>
        <p:spPr>
          <a:xfrm>
            <a:off x="298284" y="4469106"/>
            <a:ext cx="787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rgbClr val="E64F13"/>
                </a:solidFill>
              </a:rPr>
              <a:t>Clado</a:t>
            </a:r>
            <a:endParaRPr lang="es-ES" dirty="0">
              <a:solidFill>
                <a:srgbClr val="E64F13"/>
              </a:solidFill>
            </a:endParaRP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923CA043-88F6-6045-AFE9-70DACFCC910D}"/>
              </a:ext>
            </a:extLst>
          </p:cNvPr>
          <p:cNvSpPr/>
          <p:nvPr/>
        </p:nvSpPr>
        <p:spPr>
          <a:xfrm>
            <a:off x="9271749" y="5045744"/>
            <a:ext cx="2439649" cy="24640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AC96630-8443-5248-84EB-EBFFEC6C87E2}"/>
              </a:ext>
            </a:extLst>
          </p:cNvPr>
          <p:cNvSpPr/>
          <p:nvPr/>
        </p:nvSpPr>
        <p:spPr>
          <a:xfrm>
            <a:off x="7282908" y="4676950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E64F13"/>
                </a:solidFill>
              </a:rPr>
              <a:t>Identificador taxón NCBI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FCC83B0-6D73-8743-B8A5-71618D6C384A}"/>
              </a:ext>
            </a:extLst>
          </p:cNvPr>
          <p:cNvSpPr/>
          <p:nvPr/>
        </p:nvSpPr>
        <p:spPr>
          <a:xfrm>
            <a:off x="10055884" y="4746173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E64F13"/>
                </a:solidFill>
              </a:rPr>
              <a:t>Abundancia relativa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8D013615-32EE-4043-92CB-72892E67869E}"/>
              </a:ext>
            </a:extLst>
          </p:cNvPr>
          <p:cNvSpPr/>
          <p:nvPr/>
        </p:nvSpPr>
        <p:spPr>
          <a:xfrm>
            <a:off x="7545977" y="5248704"/>
            <a:ext cx="2439649" cy="246405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9077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7601075" cy="523642"/>
          </a:xfrm>
        </p:spPr>
        <p:txBody>
          <a:bodyPr/>
          <a:lstStyle/>
          <a:p>
            <a:r>
              <a:rPr lang="es-ES" dirty="0"/>
              <a:t>HANDS ON: Perfil taxonómico. </a:t>
            </a:r>
            <a:r>
              <a:rPr lang="es-ES" dirty="0" err="1"/>
              <a:t>metaphIan</a:t>
            </a:r>
            <a:endParaRPr lang="es-E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F88B31-AE69-1549-82F7-7D1182C66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154" y="1828871"/>
            <a:ext cx="9998693" cy="457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2. SRS014476-Supragingival_plaque_profile.txt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/>
              <a:t>A veces hay una </a:t>
            </a:r>
            <a:r>
              <a:rPr lang="es-ES" dirty="0">
                <a:solidFill>
                  <a:srgbClr val="E64F13"/>
                </a:solidFill>
              </a:rPr>
              <a:t>cuarta columna </a:t>
            </a:r>
            <a:r>
              <a:rPr lang="es-ES" dirty="0"/>
              <a:t>con el resto de </a:t>
            </a:r>
            <a:r>
              <a:rPr lang="es-ES" dirty="0" err="1"/>
              <a:t>clados</a:t>
            </a:r>
            <a:r>
              <a:rPr lang="es-ES" dirty="0"/>
              <a:t> presentes en un </a:t>
            </a:r>
            <a:r>
              <a:rPr lang="es-ES" dirty="0" err="1"/>
              <a:t>clado</a:t>
            </a:r>
            <a:r>
              <a:rPr lang="es-ES" dirty="0"/>
              <a:t> que representa a múltiples especies. La especie designada en la primera columna es la especie representativa</a:t>
            </a:r>
            <a:endParaRPr lang="es-ES" sz="1600" b="1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bg2"/>
              </a:solidFill>
            </a:endParaRPr>
          </a:p>
          <a:p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s-ES" sz="20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  <p:pic>
        <p:nvPicPr>
          <p:cNvPr id="13" name="Imagen 12" descr="Texto, Carta&#10;&#10;Descripción generada automáticamente">
            <a:extLst>
              <a:ext uri="{FF2B5EF4-FFF2-40B4-BE49-F238E27FC236}">
                <a16:creationId xmlns:a16="http://schemas.microsoft.com/office/drawing/2014/main" id="{B043052D-1C77-FE4C-BCAE-668EFD52E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13" y="3419637"/>
            <a:ext cx="7465967" cy="1965211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9CFE8D09-FD9B-3345-B8AA-F0FD7DE213CE}"/>
              </a:ext>
            </a:extLst>
          </p:cNvPr>
          <p:cNvSpPr/>
          <p:nvPr/>
        </p:nvSpPr>
        <p:spPr>
          <a:xfrm>
            <a:off x="5972831" y="4846322"/>
            <a:ext cx="3118918" cy="42347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6555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7601075" cy="523642"/>
          </a:xfrm>
        </p:spPr>
        <p:txBody>
          <a:bodyPr/>
          <a:lstStyle/>
          <a:p>
            <a:r>
              <a:rPr lang="es-ES" dirty="0"/>
              <a:t>HANDS ON: Perfil taxonómico. </a:t>
            </a:r>
            <a:r>
              <a:rPr lang="es-ES" dirty="0" err="1"/>
              <a:t>metaphIan</a:t>
            </a:r>
            <a:endParaRPr lang="es-E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F88B31-AE69-1549-82F7-7D1182C66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17" y="1565690"/>
            <a:ext cx="9998693" cy="6694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2. SRS014476-Supragingival_plaque_profile.txt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En este archivo de salida podemos usar distintos comandos (</a:t>
            </a:r>
            <a:r>
              <a:rPr lang="es-ES" dirty="0" err="1">
                <a:solidFill>
                  <a:schemeClr val="bg2"/>
                </a:solidFill>
              </a:rPr>
              <a:t>bash</a:t>
            </a:r>
            <a:r>
              <a:rPr lang="es-ES" dirty="0">
                <a:solidFill>
                  <a:schemeClr val="bg2"/>
                </a:solidFill>
              </a:rPr>
              <a:t>) para explorar: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La siguiente línea mostraría el primer match (-m1) que contiene una especie (</a:t>
            </a:r>
            <a:r>
              <a:rPr lang="es-ES" dirty="0"/>
              <a:t>s__ </a:t>
            </a:r>
            <a:r>
              <a:rPr lang="es-ES" dirty="0">
                <a:solidFill>
                  <a:schemeClr val="bg2"/>
                </a:solidFill>
              </a:rPr>
              <a:t>) en nuestro archivo. Como queremos mostrar solo el primer campo de los 4 usamos la opción </a:t>
            </a:r>
            <a:r>
              <a:rPr lang="es-ES" dirty="0" err="1">
                <a:solidFill>
                  <a:schemeClr val="bg2"/>
                </a:solidFill>
              </a:rPr>
              <a:t>cut</a:t>
            </a:r>
            <a:r>
              <a:rPr lang="es-ES" dirty="0">
                <a:solidFill>
                  <a:schemeClr val="bg2"/>
                </a:solidFill>
              </a:rPr>
              <a:t> –f1 y para observarlo en nuestro terminal como distintas líneas separadas, sustituimos las | por \n.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/>
              <a:t>grep s__ -m1 SRS014476-Supragingival_plaque_profile.txt | </a:t>
            </a:r>
            <a:r>
              <a:rPr lang="es-ES" sz="1600" dirty="0" err="1"/>
              <a:t>cut</a:t>
            </a:r>
            <a:r>
              <a:rPr lang="es-ES" sz="1600" dirty="0"/>
              <a:t> -f1 | sed 's/|/\n/g’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600" dirty="0">
              <a:solidFill>
                <a:srgbClr val="E64F13"/>
              </a:solidFill>
            </a:endParaRPr>
          </a:p>
          <a:p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bg2"/>
              </a:solidFill>
            </a:endParaRPr>
          </a:p>
          <a:p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s-ES" sz="20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51416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7601075" cy="523642"/>
          </a:xfrm>
        </p:spPr>
        <p:txBody>
          <a:bodyPr/>
          <a:lstStyle/>
          <a:p>
            <a:r>
              <a:rPr lang="es-ES" dirty="0"/>
              <a:t>HANDS ON: Perfil taxonómico. </a:t>
            </a:r>
            <a:r>
              <a:rPr lang="es-ES" dirty="0" err="1"/>
              <a:t>metaphIan</a:t>
            </a:r>
            <a:endParaRPr lang="es-E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F88B31-AE69-1549-82F7-7D1182C66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217" y="1457969"/>
            <a:ext cx="9998693" cy="690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2. SRS014476-Supragingival_plaque_profile.txt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En este archivo de salida podemos usar distintos comandos (</a:t>
            </a:r>
            <a:r>
              <a:rPr lang="es-ES" dirty="0" err="1">
                <a:solidFill>
                  <a:schemeClr val="bg2"/>
                </a:solidFill>
              </a:rPr>
              <a:t>bash</a:t>
            </a:r>
            <a:r>
              <a:rPr lang="es-ES" dirty="0">
                <a:solidFill>
                  <a:schemeClr val="bg2"/>
                </a:solidFill>
              </a:rPr>
              <a:t>) para explorar: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Comprobar que todas las órdenes suman una </a:t>
            </a:r>
            <a:r>
              <a:rPr lang="es-ES" dirty="0" err="1">
                <a:solidFill>
                  <a:schemeClr val="bg2"/>
                </a:solidFill>
              </a:rPr>
              <a:t>abundacia</a:t>
            </a:r>
            <a:r>
              <a:rPr lang="es-ES" dirty="0">
                <a:solidFill>
                  <a:schemeClr val="bg2"/>
                </a:solidFill>
              </a:rPr>
              <a:t> del 100% (A partir de las </a:t>
            </a:r>
            <a:r>
              <a:rPr lang="es-ES" dirty="0" err="1">
                <a:solidFill>
                  <a:schemeClr val="bg2"/>
                </a:solidFill>
              </a:rPr>
              <a:t>abundacias</a:t>
            </a:r>
            <a:r>
              <a:rPr lang="es-ES" dirty="0">
                <a:solidFill>
                  <a:schemeClr val="bg2"/>
                </a:solidFill>
              </a:rPr>
              <a:t> relativas)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/>
              <a:t>grep o__ SRS014476-Supragingival_plaque_profile.txt | grep -v f__</a:t>
            </a:r>
            <a:endParaRPr lang="es-ES" sz="1600" dirty="0">
              <a:solidFill>
                <a:srgbClr val="E64F13"/>
              </a:solidFill>
            </a:endParaRPr>
          </a:p>
          <a:p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>
                <a:solidFill>
                  <a:schemeClr val="bg2"/>
                </a:solidFill>
              </a:rPr>
              <a:t>Realizar lo mismo a nivel de familia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/>
              <a:t>grep f__ SRS014476-Supragingival_plaque_profile.txt | grep -v g__ | </a:t>
            </a:r>
            <a:r>
              <a:rPr lang="es-ES" sz="1600" dirty="0" err="1"/>
              <a:t>cut</a:t>
            </a:r>
            <a:r>
              <a:rPr lang="es-ES" sz="1600" dirty="0"/>
              <a:t> -f1,3</a:t>
            </a: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bg2"/>
              </a:solidFill>
            </a:endParaRPr>
          </a:p>
          <a:p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s-ES" sz="20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7046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7601075" cy="523642"/>
          </a:xfrm>
        </p:spPr>
        <p:txBody>
          <a:bodyPr/>
          <a:lstStyle/>
          <a:p>
            <a:r>
              <a:rPr lang="es-ES" dirty="0"/>
              <a:t>HANDS ON: Perfil taxonómico. </a:t>
            </a:r>
            <a:r>
              <a:rPr lang="es-ES" dirty="0" err="1"/>
              <a:t>metaphIan</a:t>
            </a:r>
            <a:endParaRPr lang="es-E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F88B31-AE69-1549-82F7-7D1182C66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036" y="1524234"/>
            <a:ext cx="9998693" cy="887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>
                <a:solidFill>
                  <a:schemeClr val="bg2"/>
                </a:solidFill>
              </a:rPr>
              <a:t>3. Se pueden combinar múltiples _</a:t>
            </a:r>
            <a:r>
              <a:rPr lang="es-ES" dirty="0" err="1">
                <a:solidFill>
                  <a:schemeClr val="bg2"/>
                </a:solidFill>
              </a:rPr>
              <a:t>profile.txt</a:t>
            </a:r>
            <a:r>
              <a:rPr lang="es-ES" dirty="0">
                <a:solidFill>
                  <a:schemeClr val="bg2"/>
                </a:solidFill>
              </a:rPr>
              <a:t> de distintas partes del cuerpo usando un comando implementado en </a:t>
            </a:r>
            <a:r>
              <a:rPr lang="es-ES" dirty="0" err="1">
                <a:solidFill>
                  <a:schemeClr val="bg2"/>
                </a:solidFill>
              </a:rPr>
              <a:t>metaphIan</a:t>
            </a:r>
            <a:endParaRPr lang="es-ES" dirty="0">
              <a:solidFill>
                <a:schemeClr val="bg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/>
              <a:t>Descargamos los archivos: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/>
          </a:p>
          <a:p>
            <a:r>
              <a:rPr lang="es-ES" dirty="0"/>
              <a:t>SRS014459-Stool_profile.txt </a:t>
            </a:r>
          </a:p>
          <a:p>
            <a:r>
              <a:rPr lang="es-ES" dirty="0"/>
              <a:t>SRS014472-Buccal_mucosa_profile.txt</a:t>
            </a:r>
          </a:p>
          <a:p>
            <a:r>
              <a:rPr lang="es-ES" dirty="0"/>
              <a:t>SRS014464-Anterior_nares_profile.txt </a:t>
            </a:r>
          </a:p>
          <a:p>
            <a:r>
              <a:rPr lang="es-ES" dirty="0"/>
              <a:t>SRS014476-Supragingival_plaque_profile.txt</a:t>
            </a:r>
          </a:p>
          <a:p>
            <a:r>
              <a:rPr lang="es-ES" dirty="0"/>
              <a:t>SRS014470-Tongue_dorsum_profile.txt</a:t>
            </a:r>
          </a:p>
          <a:p>
            <a:r>
              <a:rPr lang="es-ES" dirty="0"/>
              <a:t>SRS014494-Posterior_fornix_profile.txt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dirty="0" err="1"/>
              <a:t>merge_metaphlan_tables.py</a:t>
            </a:r>
            <a:r>
              <a:rPr lang="es-ES" dirty="0"/>
              <a:t> *_</a:t>
            </a:r>
            <a:r>
              <a:rPr lang="es-ES" dirty="0" err="1"/>
              <a:t>profile.txt</a:t>
            </a:r>
            <a:r>
              <a:rPr lang="es-ES" dirty="0"/>
              <a:t> &gt; </a:t>
            </a:r>
            <a:r>
              <a:rPr lang="es-ES" dirty="0" err="1"/>
              <a:t>merged_abundance_table.txt</a:t>
            </a:r>
            <a:endParaRPr lang="es-ES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dirty="0">
              <a:solidFill>
                <a:schemeClr val="bg2"/>
              </a:solidFill>
            </a:endParaRPr>
          </a:p>
          <a:p>
            <a:endParaRPr lang="es-ES" sz="16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s-ES" sz="1600" b="1" dirty="0">
              <a:solidFill>
                <a:schemeClr val="bg2"/>
              </a:solidFill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chemeClr val="bg2"/>
              </a:solidFill>
            </a:endParaRPr>
          </a:p>
          <a:p>
            <a:endParaRPr lang="es-ES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s-ES" sz="20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72234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175" y="571015"/>
            <a:ext cx="7601075" cy="523642"/>
          </a:xfrm>
        </p:spPr>
        <p:txBody>
          <a:bodyPr/>
          <a:lstStyle/>
          <a:p>
            <a:r>
              <a:rPr lang="es-ES" dirty="0"/>
              <a:t>HANDS ON: Perfil taxonómico. </a:t>
            </a:r>
            <a:r>
              <a:rPr lang="es-ES" dirty="0" err="1"/>
              <a:t>graphIan</a:t>
            </a:r>
            <a:endParaRPr lang="es-E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F88B31-AE69-1549-82F7-7D1182C66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653" y="1094657"/>
            <a:ext cx="9998693" cy="521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 </a:t>
            </a:r>
            <a:r>
              <a:rPr kumimoji="0" lang="en-U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continuación</a:t>
            </a:r>
            <a:r>
              <a:rPr kumimoji="0" lang="en-U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, </a:t>
            </a: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</a:t>
            </a:r>
            <a:r>
              <a:rPr kumimoji="0" lang="en-U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rearemos</a:t>
            </a:r>
            <a:r>
              <a:rPr kumimoji="0" lang="en-U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un </a:t>
            </a:r>
            <a:r>
              <a:rPr kumimoji="0" lang="en-U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ambiente</a:t>
            </a:r>
            <a:r>
              <a:rPr kumimoji="0" lang="en-U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</a:t>
            </a:r>
            <a:r>
              <a:rPr kumimoji="0" lang="en-U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llamado</a:t>
            </a:r>
            <a:r>
              <a:rPr kumimoji="0" lang="en-U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</a:t>
            </a: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</a:t>
            </a:r>
            <a:r>
              <a:rPr kumimoji="0" lang="en-U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pa</a:t>
            </a:r>
            <a:r>
              <a:rPr kumimoji="0" lang="en-U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</a:t>
            </a:r>
            <a:r>
              <a:rPr kumimoji="0" lang="en-U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donde</a:t>
            </a:r>
            <a:r>
              <a:rPr kumimoji="0" lang="en-U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</a:t>
            </a:r>
            <a:r>
              <a:rPr kumimoji="0" lang="en-U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instalaremos</a:t>
            </a:r>
            <a:r>
              <a:rPr kumimoji="0" lang="en-U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</a:t>
            </a:r>
            <a:r>
              <a:rPr kumimoji="0" lang="en-U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graphIan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name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gpa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-c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bioconda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python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=2.7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graphlan</a:t>
            </a:r>
            <a:endParaRPr lang="es-E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600" b="1" dirty="0">
                <a:solidFill>
                  <a:schemeClr val="bg2"/>
                </a:solidFill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ALTERNATIVAMENTE: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Descargarlo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del Campus Virtual (</a:t>
            </a:r>
            <a:r>
              <a:rPr lang="es-ES" sz="1600" b="1" dirty="0"/>
              <a:t> </a:t>
            </a:r>
            <a:r>
              <a:rPr lang="es-ES" sz="1600" dirty="0"/>
              <a:t>03.Materiales del profesor -&gt;</a:t>
            </a:r>
            <a:r>
              <a:rPr lang="es-ES" sz="1600" b="1" dirty="0"/>
              <a:t> </a:t>
            </a:r>
            <a:r>
              <a:rPr lang="es-ES" sz="1600" dirty="0" err="1"/>
              <a:t>environments_conda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) y </a:t>
            </a: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crear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el </a:t>
            </a: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ambiente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env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create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–f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gpa.yml</a:t>
            </a:r>
            <a:endParaRPr lang="en-US" alt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Activamos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el </a:t>
            </a: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ambiente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e </a:t>
            </a: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instalamos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export2graphIan: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kumimoji="0" lang="en-US" altLang="es-E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activate </a:t>
            </a:r>
            <a:r>
              <a:rPr lang="en-US" alt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</a:t>
            </a:r>
            <a:r>
              <a:rPr kumimoji="0" lang="en-US" altLang="es-ES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</a:t>
            </a:r>
            <a:endParaRPr kumimoji="0" lang="en-U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-b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bioconda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export2graphlan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Utilizaremos el archivo </a:t>
            </a:r>
            <a:r>
              <a:rPr lang="es-ES" sz="1600" dirty="0" err="1">
                <a:latin typeface="Arial" panose="020B0604020202020204" pitchFamily="34" charset="0"/>
                <a:cs typeface="Arial" panose="020B0604020202020204" pitchFamily="34" charset="0"/>
              </a:rPr>
              <a:t>merged_abundance_table.txt</a:t>
            </a:r>
            <a:r>
              <a:rPr lang="es-ES" sz="1600" dirty="0">
                <a:latin typeface="Arial" panose="020B0604020202020204" pitchFamily="34" charset="0"/>
                <a:cs typeface="Arial" panose="020B0604020202020204" pitchFamily="34" charset="0"/>
              </a:rPr>
              <a:t>, que pasamos a</a:t>
            </a:r>
            <a:r>
              <a:rPr lang="es-E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un formato para </a:t>
            </a:r>
            <a:r>
              <a:rPr lang="es-E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graphIan</a:t>
            </a:r>
            <a:r>
              <a:rPr lang="es-E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. No utilizamos las dos primeras filas, que son cabeceras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 err="1"/>
              <a:t>tail</a:t>
            </a:r>
            <a:r>
              <a:rPr lang="es-ES" sz="1600" dirty="0"/>
              <a:t> -n +2 </a:t>
            </a:r>
            <a:r>
              <a:rPr lang="es-ES" sz="1600" dirty="0" err="1"/>
              <a:t>merged_abundance_table.txt</a:t>
            </a:r>
            <a:r>
              <a:rPr lang="es-ES" sz="1600" dirty="0"/>
              <a:t> | </a:t>
            </a:r>
            <a:r>
              <a:rPr lang="es-ES" sz="1600" dirty="0" err="1"/>
              <a:t>cut</a:t>
            </a:r>
            <a:r>
              <a:rPr lang="es-ES" sz="1600" dirty="0"/>
              <a:t> -f1,3- &gt; </a:t>
            </a:r>
            <a:r>
              <a:rPr lang="es-ES" sz="1600" dirty="0" err="1"/>
              <a:t>merged_abundance_table_reformatted.txt</a:t>
            </a:r>
            <a:endParaRPr lang="es-E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6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2DA0909B-46BB-C54A-B6AE-AE40AA0B13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697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E9F88B31-AE69-1549-82F7-7D1182C66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695" y="1234098"/>
            <a:ext cx="9998693" cy="4970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export2graphlan.py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skip_rows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1 -i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merged_abundance_table_reformatted.txt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tree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merged_abundance.tree.txt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annotation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merged_abundance.annot.txt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most_abundant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100 --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abundance_threshold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least_biomarkers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10 --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annotations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5,6 --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external_annotations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7 --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min_clade_size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altLang="es-E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/>
              <a:t>El comando de arriba indica que hay que saltar las filas 1 y 2 (son cabeceras) que hay que seleccionar los 100 </a:t>
            </a:r>
            <a:r>
              <a:rPr lang="es-ES" sz="1600" dirty="0" err="1"/>
              <a:t>clados</a:t>
            </a:r>
            <a:r>
              <a:rPr lang="es-ES" sz="1600" dirty="0"/>
              <a:t> más abundantes, que hay un límite de abundancia mínimo para anotar, que hay que extraer al menos 10 </a:t>
            </a:r>
            <a:r>
              <a:rPr lang="es-ES" sz="1600" dirty="0" err="1"/>
              <a:t>biomarcadores</a:t>
            </a:r>
            <a:r>
              <a:rPr lang="es-ES" sz="1600" dirty="0"/>
              <a:t> y que los niveles taxonómicos que hay que anotar en el árbol son el 5 y el 6, mientras que el que se tiene que mostrar en la leyenda es el nivel 7.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6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/>
              <a:t>Se crean los archivos de salida </a:t>
            </a:r>
            <a:r>
              <a:rPr lang="es-ES" sz="1600" dirty="0" err="1"/>
              <a:t>merged_abundance.tree.txt</a:t>
            </a:r>
            <a:r>
              <a:rPr lang="es-ES" sz="1600" dirty="0"/>
              <a:t> y </a:t>
            </a:r>
            <a:r>
              <a:rPr lang="es-ES" sz="1600" dirty="0" err="1"/>
              <a:t>merged_abundance.annot.txt</a:t>
            </a:r>
            <a:r>
              <a:rPr lang="es-ES" sz="1600" dirty="0"/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/>
              <a:t>Con estos dos archivos generaremos un </a:t>
            </a:r>
            <a:r>
              <a:rPr lang="es-ES" sz="1600" dirty="0" err="1"/>
              <a:t>cladograma</a:t>
            </a:r>
            <a:r>
              <a:rPr lang="es-ES" sz="1600" dirty="0"/>
              <a:t> especificando el árbol ( </a:t>
            </a:r>
            <a:r>
              <a:rPr lang="es-ES" sz="1600" dirty="0">
                <a:hlinkClick r:id="rId3"/>
              </a:rPr>
              <a:t>merged_abundance.tree.txt</a:t>
            </a:r>
            <a:r>
              <a:rPr lang="es-ES" sz="1600" dirty="0"/>
              <a:t> ) y su anotación obtenida tras el paso anterior ( </a:t>
            </a:r>
            <a:r>
              <a:rPr lang="es-ES" sz="1600" dirty="0">
                <a:hlinkClick r:id="rId4"/>
              </a:rPr>
              <a:t>merged_abundance.annot.txt</a:t>
            </a:r>
            <a:r>
              <a:rPr lang="es-ES" sz="1600" dirty="0"/>
              <a:t> 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s-E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graphlan_annotate.py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annot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merged_abundance.annot.txt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merged_abundance.tree.txt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merged_abundance.xml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s-E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graphlan.py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--dpi 300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merged_abundance.xml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merged_abundance.png</a:t>
            </a:r>
            <a:r>
              <a:rPr 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--</a:t>
            </a:r>
            <a:r>
              <a:rPr 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external_legends</a:t>
            </a:r>
            <a:endParaRPr kumimoji="0" lang="en-U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7" name="Marcador de texto 1">
            <a:extLst>
              <a:ext uri="{FF2B5EF4-FFF2-40B4-BE49-F238E27FC236}">
                <a16:creationId xmlns:a16="http://schemas.microsoft.com/office/drawing/2014/main" id="{CD678CCF-C25B-864A-BB7D-87A6E4992958}"/>
              </a:ext>
            </a:extLst>
          </p:cNvPr>
          <p:cNvSpPr txBox="1">
            <a:spLocks/>
          </p:cNvSpPr>
          <p:nvPr/>
        </p:nvSpPr>
        <p:spPr>
          <a:xfrm>
            <a:off x="571175" y="515792"/>
            <a:ext cx="7601075" cy="5236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/>
              <a:t>HANDS ON: Perfil taxonómico. graphIan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1EC0EE0-6ECD-FC4D-9E7F-BDB9459291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846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92120F-6C26-8A41-86E8-2E70F16AA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4</a:t>
            </a:r>
          </a:p>
        </p:txBody>
      </p:sp>
      <p:pic>
        <p:nvPicPr>
          <p:cNvPr id="6" name="Imagen 5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FFCEC770-CDEE-A644-A4C9-93A06C33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18" y="1553302"/>
            <a:ext cx="4514390" cy="4506686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6B0CC8B5-82D0-2C4A-99C6-2B5EBA8F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804" y="2204005"/>
            <a:ext cx="4660900" cy="3467100"/>
          </a:xfrm>
          <a:prstGeom prst="rect">
            <a:avLst/>
          </a:prstGeom>
        </p:spPr>
      </p:pic>
      <p:sp>
        <p:nvSpPr>
          <p:cNvPr id="11" name="Marcador de texto 1">
            <a:extLst>
              <a:ext uri="{FF2B5EF4-FFF2-40B4-BE49-F238E27FC236}">
                <a16:creationId xmlns:a16="http://schemas.microsoft.com/office/drawing/2014/main" id="{B18A7BC7-D479-0A48-BC0F-9A7A9ED78B17}"/>
              </a:ext>
            </a:extLst>
          </p:cNvPr>
          <p:cNvSpPr txBox="1">
            <a:spLocks/>
          </p:cNvSpPr>
          <p:nvPr/>
        </p:nvSpPr>
        <p:spPr>
          <a:xfrm>
            <a:off x="950736" y="952116"/>
            <a:ext cx="7601075" cy="5236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HANDS ON: Perfil taxonómico. </a:t>
            </a:r>
            <a:r>
              <a:rPr lang="es-ES" dirty="0" err="1"/>
              <a:t>graphIan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A000ED-0455-EE4F-B98C-ABD3353FAC73}"/>
              </a:ext>
            </a:extLst>
          </p:cNvPr>
          <p:cNvSpPr/>
          <p:nvPr/>
        </p:nvSpPr>
        <p:spPr>
          <a:xfrm>
            <a:off x="6096000" y="44735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Para reproducir este tutorial y otros de </a:t>
            </a:r>
            <a:r>
              <a:rPr lang="es-ES" dirty="0" err="1"/>
              <a:t>metaphIan</a:t>
            </a:r>
            <a:r>
              <a:rPr lang="es-ES" dirty="0"/>
              <a:t> y </a:t>
            </a:r>
            <a:r>
              <a:rPr lang="es-ES" dirty="0" err="1"/>
              <a:t>graphIan</a:t>
            </a:r>
            <a:r>
              <a:rPr lang="es-ES" dirty="0"/>
              <a:t>:</a:t>
            </a:r>
          </a:p>
          <a:p>
            <a:r>
              <a:rPr lang="es-ES" dirty="0"/>
              <a:t>https://</a:t>
            </a:r>
            <a:r>
              <a:rPr lang="es-ES" dirty="0" err="1"/>
              <a:t>github.com</a:t>
            </a:r>
            <a:r>
              <a:rPr lang="es-ES" dirty="0"/>
              <a:t>/</a:t>
            </a:r>
            <a:r>
              <a:rPr lang="es-ES" dirty="0" err="1"/>
              <a:t>biobakery</a:t>
            </a:r>
            <a:r>
              <a:rPr lang="es-ES" dirty="0"/>
              <a:t>/</a:t>
            </a:r>
            <a:r>
              <a:rPr lang="es-ES" dirty="0" err="1"/>
              <a:t>biobakery</a:t>
            </a:r>
            <a:r>
              <a:rPr lang="es-ES" dirty="0"/>
              <a:t>/wiki/metaphlan3#run-a-single-sample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751F8EB-1852-E942-9B9F-8FA70BA1ABA8}"/>
              </a:ext>
            </a:extLst>
          </p:cNvPr>
          <p:cNvSpPr/>
          <p:nvPr/>
        </p:nvSpPr>
        <p:spPr>
          <a:xfrm>
            <a:off x="5689395" y="305966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Género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563CC-1CD6-3F48-BB74-DD0FC83F8995}"/>
              </a:ext>
            </a:extLst>
          </p:cNvPr>
          <p:cNvSpPr/>
          <p:nvPr/>
        </p:nvSpPr>
        <p:spPr>
          <a:xfrm>
            <a:off x="5954787" y="278478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Familia</a:t>
            </a:r>
          </a:p>
        </p:txBody>
      </p:sp>
    </p:spTree>
    <p:extLst>
      <p:ext uri="{BB962C8B-B14F-4D97-AF65-F5344CB8AC3E}">
        <p14:creationId xmlns:p14="http://schemas.microsoft.com/office/powerpoint/2010/main" val="3679008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92120F-6C26-8A41-86E8-2E70F16AA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4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A000ED-0455-EE4F-B98C-ABD3353FAC73}"/>
              </a:ext>
            </a:extLst>
          </p:cNvPr>
          <p:cNvSpPr/>
          <p:nvPr/>
        </p:nvSpPr>
        <p:spPr>
          <a:xfrm>
            <a:off x="2576945" y="276944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grep -E "s__|</a:t>
            </a:r>
            <a:r>
              <a:rPr lang="es-ES" dirty="0" err="1"/>
              <a:t>clade</a:t>
            </a:r>
            <a:r>
              <a:rPr lang="es-ES" dirty="0"/>
              <a:t>" </a:t>
            </a:r>
            <a:r>
              <a:rPr lang="es-ES" dirty="0" err="1"/>
              <a:t>merged_abundance_table.txt</a:t>
            </a:r>
            <a:r>
              <a:rPr lang="es-ES" dirty="0"/>
              <a:t> \</a:t>
            </a:r>
          </a:p>
          <a:p>
            <a:r>
              <a:rPr lang="es-ES" dirty="0"/>
              <a:t>| grep -v "t__" \</a:t>
            </a:r>
          </a:p>
          <a:p>
            <a:r>
              <a:rPr lang="es-ES" dirty="0"/>
              <a:t>| sed "s/^.*|//g" \</a:t>
            </a:r>
          </a:p>
          <a:p>
            <a:r>
              <a:rPr lang="es-ES" dirty="0"/>
              <a:t>| sed "s/</a:t>
            </a:r>
            <a:r>
              <a:rPr lang="es-ES" dirty="0" err="1"/>
              <a:t>clade_name</a:t>
            </a:r>
            <a:r>
              <a:rPr lang="es-ES" dirty="0"/>
              <a:t>/</a:t>
            </a:r>
            <a:r>
              <a:rPr lang="es-ES" dirty="0" err="1"/>
              <a:t>body_site</a:t>
            </a:r>
            <a:r>
              <a:rPr lang="es-ES" dirty="0"/>
              <a:t>/g" \</a:t>
            </a:r>
          </a:p>
          <a:p>
            <a:r>
              <a:rPr lang="es-ES" dirty="0"/>
              <a:t>| sed "s/SRS[0-9]*-//g" \</a:t>
            </a:r>
          </a:p>
          <a:p>
            <a:r>
              <a:rPr lang="es-ES" dirty="0"/>
              <a:t>&gt; </a:t>
            </a:r>
            <a:r>
              <a:rPr lang="es-ES" dirty="0" err="1"/>
              <a:t>merged_abundance_table_species.txt</a:t>
            </a:r>
            <a:endParaRPr lang="es-ES" dirty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1F41578-2060-1849-924E-5DEDA1C20E71}"/>
              </a:ext>
            </a:extLst>
          </p:cNvPr>
          <p:cNvSpPr/>
          <p:nvPr/>
        </p:nvSpPr>
        <p:spPr>
          <a:xfrm>
            <a:off x="2119745" y="140172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b="1" dirty="0" err="1"/>
              <a:t>pip</a:t>
            </a:r>
            <a:r>
              <a:rPr lang="es-ES" b="1" dirty="0"/>
              <a:t> </a:t>
            </a:r>
            <a:r>
              <a:rPr lang="es-ES" b="1" dirty="0" err="1"/>
              <a:t>install</a:t>
            </a:r>
            <a:r>
              <a:rPr lang="es-ES" b="1" dirty="0"/>
              <a:t> </a:t>
            </a:r>
            <a:r>
              <a:rPr lang="es-ES" b="1" dirty="0" err="1"/>
              <a:t>matplotlib</a:t>
            </a:r>
            <a:r>
              <a:rPr lang="es-ES" b="1" dirty="0"/>
              <a:t>==3.4.3</a:t>
            </a:r>
          </a:p>
          <a:p>
            <a:r>
              <a:rPr lang="es-ES" dirty="0" err="1"/>
              <a:t>conda</a:t>
            </a:r>
            <a:r>
              <a:rPr lang="es-ES" dirty="0"/>
              <a:t> </a:t>
            </a:r>
            <a:r>
              <a:rPr lang="es-ES" dirty="0" err="1"/>
              <a:t>install</a:t>
            </a:r>
            <a:r>
              <a:rPr lang="es-ES" dirty="0"/>
              <a:t> -c </a:t>
            </a:r>
            <a:r>
              <a:rPr lang="es-ES" dirty="0" err="1"/>
              <a:t>biobakery</a:t>
            </a:r>
            <a:r>
              <a:rPr lang="es-ES" dirty="0"/>
              <a:t> hclust2</a:t>
            </a:r>
          </a:p>
          <a:p>
            <a:r>
              <a:rPr lang="es-ES" dirty="0"/>
              <a:t> 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83312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2F597A-C9DD-5543-920A-C2B990DD4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869" y="855133"/>
            <a:ext cx="11415107" cy="922865"/>
          </a:xfrm>
        </p:spPr>
        <p:txBody>
          <a:bodyPr/>
          <a:lstStyle/>
          <a:p>
            <a:pPr marL="1143000" indent="-1143000">
              <a:buAutoNum type="arabicPeriod"/>
            </a:pPr>
            <a:r>
              <a:rPr lang="es-ES" sz="3600" b="1" dirty="0"/>
              <a:t>Introducción al análisis de datos </a:t>
            </a:r>
            <a:r>
              <a:rPr lang="es-ES" sz="3600" b="1" dirty="0" err="1"/>
              <a:t>ómicos</a:t>
            </a:r>
            <a:r>
              <a:rPr lang="es-ES" sz="3600" b="1" dirty="0"/>
              <a:t> de poblaciones. Diseños experimentales </a:t>
            </a:r>
            <a:endParaRPr lang="es-ES_tradnl" sz="3600" b="1" dirty="0"/>
          </a:p>
          <a:p>
            <a:pPr marL="1143000" indent="-1143000">
              <a:buAutoNum type="arabicPeriod"/>
            </a:pPr>
            <a:r>
              <a:rPr lang="es-ES_tradnl" sz="3600" b="1" dirty="0"/>
              <a:t>Metagenómica </a:t>
            </a:r>
            <a:r>
              <a:rPr lang="es-ES_tradnl" sz="3600" b="1" i="1" dirty="0"/>
              <a:t>(</a:t>
            </a:r>
            <a:r>
              <a:rPr lang="es-ES_tradnl" sz="3600" b="1" i="1" dirty="0" err="1"/>
              <a:t>whole</a:t>
            </a:r>
            <a:r>
              <a:rPr lang="es-ES_tradnl" sz="3600" b="1" i="1" dirty="0"/>
              <a:t> </a:t>
            </a:r>
            <a:r>
              <a:rPr lang="es-ES_tradnl" sz="3600" b="1" i="1" dirty="0" err="1"/>
              <a:t>genome</a:t>
            </a:r>
            <a:r>
              <a:rPr lang="es-ES_tradnl" sz="3600" b="1" i="1" dirty="0"/>
              <a:t> </a:t>
            </a:r>
            <a:r>
              <a:rPr lang="es-ES_tradnl" sz="3600" b="1" i="1" dirty="0" err="1"/>
              <a:t>sequencing</a:t>
            </a:r>
            <a:r>
              <a:rPr lang="es-ES_tradnl" sz="3600" b="1" dirty="0"/>
              <a:t>)</a:t>
            </a:r>
          </a:p>
          <a:p>
            <a:pPr marL="1143000" indent="-1143000">
              <a:buAutoNum type="arabicPeriod"/>
            </a:pPr>
            <a:r>
              <a:rPr lang="es-ES_tradnl" sz="3600" b="1" dirty="0"/>
              <a:t>Metataxonómica</a:t>
            </a:r>
            <a:r>
              <a:rPr lang="es-ES" sz="3600" dirty="0"/>
              <a:t>  </a:t>
            </a:r>
          </a:p>
          <a:p>
            <a:pPr marL="1143000" indent="-1143000">
              <a:buAutoNum type="arabicPeriod"/>
            </a:pPr>
            <a:r>
              <a:rPr lang="es-ES" sz="3600" b="1" dirty="0"/>
              <a:t>Análisis e interpretación biológica de resultados, principales herramientas de análisis </a:t>
            </a:r>
            <a:r>
              <a:rPr lang="es-ES" sz="3600" b="1" dirty="0" err="1"/>
              <a:t>bioestadístico</a:t>
            </a:r>
            <a:r>
              <a:rPr lang="es-ES" sz="3600" b="1" dirty="0"/>
              <a:t> </a:t>
            </a:r>
          </a:p>
          <a:p>
            <a:pPr marL="1143000" indent="-1143000">
              <a:buAutoNum type="arabicPeriod"/>
            </a:pPr>
            <a:r>
              <a:rPr lang="es-ES" sz="3600" b="1" dirty="0"/>
              <a:t>Otras herramientas e interfaces web para llevar a cabo análisis en estudios </a:t>
            </a:r>
            <a:r>
              <a:rPr lang="es-ES" sz="3600" b="1" dirty="0" err="1"/>
              <a:t>ómicos</a:t>
            </a:r>
            <a:r>
              <a:rPr lang="es-ES" sz="3600" b="1" dirty="0"/>
              <a:t> de poblaciones </a:t>
            </a:r>
          </a:p>
          <a:p>
            <a:pPr marL="742950" indent="-742950">
              <a:buAutoNum type="arabicPeriod" startAt="4"/>
            </a:pPr>
            <a:endParaRPr lang="es-ES" sz="3600" b="1" dirty="0"/>
          </a:p>
          <a:p>
            <a:pPr marL="1143000" indent="-1143000">
              <a:buAutoNum type="arabicPeriod"/>
            </a:pPr>
            <a:endParaRPr lang="es-ES_tradnl" sz="3600" b="1" dirty="0"/>
          </a:p>
          <a:p>
            <a:pPr marL="1143000" indent="-1143000">
              <a:buAutoNum type="arabicPeriod"/>
            </a:pP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CCC9AE-EC67-914C-A901-89E9EF2896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Curso 2022-23</a:t>
            </a:r>
          </a:p>
        </p:txBody>
      </p:sp>
    </p:spTree>
    <p:extLst>
      <p:ext uri="{BB962C8B-B14F-4D97-AF65-F5344CB8AC3E}">
        <p14:creationId xmlns:p14="http://schemas.microsoft.com/office/powerpoint/2010/main" val="231448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92120F-6C26-8A41-86E8-2E70F16AA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4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642BA754-2DA5-E04B-A878-611B0F4411DD}"/>
              </a:ext>
            </a:extLst>
          </p:cNvPr>
          <p:cNvSpPr/>
          <p:nvPr/>
        </p:nvSpPr>
        <p:spPr>
          <a:xfrm>
            <a:off x="1122219" y="137420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hclust2.py \ -i </a:t>
            </a:r>
            <a:r>
              <a:rPr lang="es-ES" dirty="0" err="1"/>
              <a:t>merged_abundance_table_species.txt</a:t>
            </a:r>
            <a:r>
              <a:rPr lang="es-ES" dirty="0"/>
              <a:t> \ -o metaphlan4_abundance_heatmap_species.png \ --</a:t>
            </a:r>
            <a:r>
              <a:rPr lang="es-ES" dirty="0" err="1"/>
              <a:t>f_dist_f</a:t>
            </a:r>
            <a:r>
              <a:rPr lang="es-ES" dirty="0"/>
              <a:t> </a:t>
            </a:r>
            <a:r>
              <a:rPr lang="es-ES" dirty="0" err="1"/>
              <a:t>braycurtis</a:t>
            </a:r>
            <a:r>
              <a:rPr lang="es-ES" dirty="0"/>
              <a:t> \ --</a:t>
            </a:r>
            <a:r>
              <a:rPr lang="es-ES" dirty="0" err="1"/>
              <a:t>s_dist_f</a:t>
            </a:r>
            <a:r>
              <a:rPr lang="es-ES" dirty="0"/>
              <a:t> </a:t>
            </a:r>
            <a:r>
              <a:rPr lang="es-ES" dirty="0" err="1"/>
              <a:t>braycurtis</a:t>
            </a:r>
            <a:r>
              <a:rPr lang="es-ES" dirty="0"/>
              <a:t> \ --</a:t>
            </a:r>
            <a:r>
              <a:rPr lang="es-ES" dirty="0" err="1"/>
              <a:t>cell_aspect_ratio</a:t>
            </a:r>
            <a:r>
              <a:rPr lang="es-ES" dirty="0"/>
              <a:t> 0.5 \ --</a:t>
            </a:r>
            <a:r>
              <a:rPr lang="es-ES" dirty="0" err="1"/>
              <a:t>log_scale</a:t>
            </a:r>
            <a:r>
              <a:rPr lang="es-ES" dirty="0"/>
              <a:t> \ --</a:t>
            </a:r>
            <a:r>
              <a:rPr lang="es-ES" dirty="0" err="1"/>
              <a:t>flabel_size</a:t>
            </a:r>
            <a:r>
              <a:rPr lang="es-ES" dirty="0"/>
              <a:t> 10 --</a:t>
            </a:r>
            <a:r>
              <a:rPr lang="es-ES" dirty="0" err="1"/>
              <a:t>slabel_size</a:t>
            </a:r>
            <a:r>
              <a:rPr lang="es-ES" dirty="0"/>
              <a:t> 10 \ --</a:t>
            </a:r>
            <a:r>
              <a:rPr lang="es-ES" dirty="0" err="1"/>
              <a:t>max_flabel_len</a:t>
            </a:r>
            <a:r>
              <a:rPr lang="es-ES" dirty="0"/>
              <a:t> 100 --</a:t>
            </a:r>
            <a:r>
              <a:rPr lang="es-ES" dirty="0" err="1"/>
              <a:t>max_slabel_len</a:t>
            </a:r>
            <a:r>
              <a:rPr lang="es-ES" dirty="0"/>
              <a:t> 100 \ --</a:t>
            </a:r>
            <a:r>
              <a:rPr lang="es-ES" dirty="0" err="1"/>
              <a:t>minv</a:t>
            </a:r>
            <a:r>
              <a:rPr lang="es-ES" dirty="0"/>
              <a:t> 0.1 \ --dpi 300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4198B74-7233-7F40-B05A-91DD33FA4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49" y="3428999"/>
            <a:ext cx="4259695" cy="146165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5177327-44C1-E949-884E-DA88F6A5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0" y="3429000"/>
            <a:ext cx="12700" cy="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654EE37-EBE0-7643-AF6E-C292441F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3581400"/>
            <a:ext cx="12700" cy="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9666D79-EBD6-514C-803D-69D8D9CEF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0620" y="2013209"/>
            <a:ext cx="3964155" cy="406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988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192120F-6C26-8A41-86E8-2E70F16AA2F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4</a:t>
            </a:r>
          </a:p>
        </p:txBody>
      </p:sp>
      <p:pic>
        <p:nvPicPr>
          <p:cNvPr id="6" name="Imagen 5" descr="Gráfico, Gráfico de proyección solar&#10;&#10;Descripción generada automáticamente">
            <a:extLst>
              <a:ext uri="{FF2B5EF4-FFF2-40B4-BE49-F238E27FC236}">
                <a16:creationId xmlns:a16="http://schemas.microsoft.com/office/drawing/2014/main" id="{FFCEC770-CDEE-A644-A4C9-93A06C33D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18" y="1553302"/>
            <a:ext cx="4514390" cy="4506686"/>
          </a:xfrm>
          <a:prstGeom prst="rect">
            <a:avLst/>
          </a:prstGeom>
        </p:spPr>
      </p:pic>
      <p:pic>
        <p:nvPicPr>
          <p:cNvPr id="8" name="Imagen 7" descr="Texto&#10;&#10;Descripción generada automáticamente">
            <a:extLst>
              <a:ext uri="{FF2B5EF4-FFF2-40B4-BE49-F238E27FC236}">
                <a16:creationId xmlns:a16="http://schemas.microsoft.com/office/drawing/2014/main" id="{6B0CC8B5-82D0-2C4A-99C6-2B5EBA8F5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804" y="2204005"/>
            <a:ext cx="4660900" cy="3467100"/>
          </a:xfrm>
          <a:prstGeom prst="rect">
            <a:avLst/>
          </a:prstGeom>
        </p:spPr>
      </p:pic>
      <p:sp>
        <p:nvSpPr>
          <p:cNvPr id="11" name="Marcador de texto 1">
            <a:extLst>
              <a:ext uri="{FF2B5EF4-FFF2-40B4-BE49-F238E27FC236}">
                <a16:creationId xmlns:a16="http://schemas.microsoft.com/office/drawing/2014/main" id="{B18A7BC7-D479-0A48-BC0F-9A7A9ED78B17}"/>
              </a:ext>
            </a:extLst>
          </p:cNvPr>
          <p:cNvSpPr txBox="1">
            <a:spLocks/>
          </p:cNvSpPr>
          <p:nvPr/>
        </p:nvSpPr>
        <p:spPr>
          <a:xfrm>
            <a:off x="950736" y="952116"/>
            <a:ext cx="7601075" cy="52364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HANDS ON: Perfil taxonómico. </a:t>
            </a:r>
            <a:r>
              <a:rPr lang="es-ES" dirty="0" err="1"/>
              <a:t>graphIan</a:t>
            </a:r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2A000ED-0455-EE4F-B98C-ABD3353FAC73}"/>
              </a:ext>
            </a:extLst>
          </p:cNvPr>
          <p:cNvSpPr/>
          <p:nvPr/>
        </p:nvSpPr>
        <p:spPr>
          <a:xfrm>
            <a:off x="6096000" y="44735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Para reproducir este tutorial y otros de </a:t>
            </a:r>
            <a:r>
              <a:rPr lang="es-ES" dirty="0" err="1"/>
              <a:t>metaphIan</a:t>
            </a:r>
            <a:r>
              <a:rPr lang="es-ES" dirty="0"/>
              <a:t> y </a:t>
            </a:r>
            <a:r>
              <a:rPr lang="es-ES" dirty="0" err="1"/>
              <a:t>graphIan</a:t>
            </a:r>
            <a:r>
              <a:rPr lang="es-ES" dirty="0"/>
              <a:t>:</a:t>
            </a:r>
          </a:p>
          <a:p>
            <a:r>
              <a:rPr lang="es-ES" dirty="0"/>
              <a:t>https://</a:t>
            </a:r>
            <a:r>
              <a:rPr lang="es-ES" dirty="0" err="1"/>
              <a:t>github.com</a:t>
            </a:r>
            <a:r>
              <a:rPr lang="es-ES" dirty="0"/>
              <a:t>/</a:t>
            </a:r>
            <a:r>
              <a:rPr lang="es-ES" dirty="0" err="1"/>
              <a:t>biobakery</a:t>
            </a:r>
            <a:r>
              <a:rPr lang="es-ES" dirty="0"/>
              <a:t>/</a:t>
            </a:r>
            <a:r>
              <a:rPr lang="es-ES" dirty="0" err="1"/>
              <a:t>biobakery</a:t>
            </a:r>
            <a:r>
              <a:rPr lang="es-ES" dirty="0"/>
              <a:t>/wiki/metaphlan3#run-a-single-sample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751F8EB-1852-E942-9B9F-8FA70BA1ABA8}"/>
              </a:ext>
            </a:extLst>
          </p:cNvPr>
          <p:cNvSpPr/>
          <p:nvPr/>
        </p:nvSpPr>
        <p:spPr>
          <a:xfrm>
            <a:off x="5689395" y="305966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Género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B9563CC-1CD6-3F48-BB74-DD0FC83F8995}"/>
              </a:ext>
            </a:extLst>
          </p:cNvPr>
          <p:cNvSpPr/>
          <p:nvPr/>
        </p:nvSpPr>
        <p:spPr>
          <a:xfrm>
            <a:off x="5954787" y="2784780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Familia</a:t>
            </a:r>
          </a:p>
        </p:txBody>
      </p:sp>
    </p:spTree>
    <p:extLst>
      <p:ext uri="{BB962C8B-B14F-4D97-AF65-F5344CB8AC3E}">
        <p14:creationId xmlns:p14="http://schemas.microsoft.com/office/powerpoint/2010/main" val="2402237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A48434-93B9-FE47-BC51-EF7D2545C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977850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327710"/>
            <a:ext cx="7800687" cy="730787"/>
          </a:xfrm>
        </p:spPr>
        <p:txBody>
          <a:bodyPr/>
          <a:lstStyle/>
          <a:p>
            <a:r>
              <a:rPr lang="es-ES_tradnl" sz="2000" b="1" dirty="0"/>
              <a:t>Planificación de las sesiones</a:t>
            </a:r>
          </a:p>
          <a:p>
            <a:endParaRPr lang="es-ES" sz="2000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03EF7D3-2AC0-C040-9834-4C38EA06FB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4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C1D17CB-F67E-3242-9F99-CE70FA8EED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433429"/>
              </p:ext>
            </p:extLst>
          </p:nvPr>
        </p:nvGraphicFramePr>
        <p:xfrm>
          <a:off x="1711036" y="612798"/>
          <a:ext cx="8522938" cy="6039043"/>
        </p:xfrm>
        <a:graphic>
          <a:graphicData uri="http://schemas.openxmlformats.org/drawingml/2006/table">
            <a:tbl>
              <a:tblPr>
                <a:effectLst/>
                <a:tableStyleId>{073A0DAA-6AF3-43AB-8588-CEC1D06C72B9}</a:tableStyleId>
              </a:tblPr>
              <a:tblGrid>
                <a:gridCol w="2250284">
                  <a:extLst>
                    <a:ext uri="{9D8B030D-6E8A-4147-A177-3AD203B41FA5}">
                      <a16:colId xmlns:a16="http://schemas.microsoft.com/office/drawing/2014/main" val="11933132"/>
                    </a:ext>
                  </a:extLst>
                </a:gridCol>
                <a:gridCol w="1440711">
                  <a:extLst>
                    <a:ext uri="{9D8B030D-6E8A-4147-A177-3AD203B41FA5}">
                      <a16:colId xmlns:a16="http://schemas.microsoft.com/office/drawing/2014/main" val="2098994907"/>
                    </a:ext>
                  </a:extLst>
                </a:gridCol>
                <a:gridCol w="4831943">
                  <a:extLst>
                    <a:ext uri="{9D8B030D-6E8A-4147-A177-3AD203B41FA5}">
                      <a16:colId xmlns:a16="http://schemas.microsoft.com/office/drawing/2014/main" val="1491321919"/>
                    </a:ext>
                  </a:extLst>
                </a:gridCol>
              </a:tblGrid>
              <a:tr h="58305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Fecha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Contenido/Tema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98632473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Tutoría colectiva / Introducción Asignatura</a:t>
                      </a:r>
                      <a:r>
                        <a:rPr lang="es-ES" sz="80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r>
                        <a:rPr lang="es-ES" sz="1050" kern="120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88373629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2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18/09/2024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Diseños experimentales- Metagenómica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39267182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3</a:t>
                      </a:r>
                      <a:endParaRPr lang="es-ES" sz="105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23/09/2024</a:t>
                      </a:r>
                      <a:endParaRPr lang="es-ES" sz="105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Metagenómica</a:t>
                      </a:r>
                      <a:endParaRPr lang="es-ES" sz="105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698538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rgbClr val="E64F1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4</a:t>
                      </a:r>
                      <a:endParaRPr lang="es-ES" sz="1050" b="1" dirty="0">
                        <a:solidFill>
                          <a:srgbClr val="E64F1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rgbClr val="E64F1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25/09/2024</a:t>
                      </a:r>
                      <a:endParaRPr lang="es-ES" sz="1050" b="1" dirty="0">
                        <a:solidFill>
                          <a:srgbClr val="E64F1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kern="1200" dirty="0">
                          <a:solidFill>
                            <a:srgbClr val="E64F1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Metagenómica</a:t>
                      </a:r>
                      <a:endParaRPr lang="es-ES" sz="1050" b="1" dirty="0">
                        <a:solidFill>
                          <a:srgbClr val="E64F1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0025055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5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Metataxonómica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1636583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6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37676152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7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07/10/2024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– Práctica 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2727870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8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2 – Práctica II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2261874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9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QIIME +Análisis e interpretación de resultados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439945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10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39341779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11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resultados- Práctica 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993415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12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Análisis e interpretación de resultados- Práctica II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2353664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13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30/10/2024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Tutoría colectiva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1903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167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852423"/>
            <a:ext cx="668020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5" dirty="0">
                <a:solidFill>
                  <a:srgbClr val="ED7D31"/>
                </a:solidFill>
                <a:latin typeface="Calibri"/>
                <a:cs typeface="Calibri"/>
              </a:rPr>
              <a:t>HANDS</a:t>
            </a:r>
            <a:r>
              <a:rPr sz="3100" b="0" spc="-1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3100" b="0" spc="-5" dirty="0">
                <a:solidFill>
                  <a:srgbClr val="ED7D31"/>
                </a:solidFill>
                <a:latin typeface="Calibri"/>
                <a:cs typeface="Calibri"/>
              </a:rPr>
              <a:t>ON:</a:t>
            </a:r>
            <a:r>
              <a:rPr sz="3100" b="0" spc="-2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3100" b="0" spc="-15" dirty="0">
                <a:solidFill>
                  <a:srgbClr val="ED7D31"/>
                </a:solidFill>
                <a:latin typeface="Calibri"/>
                <a:cs typeface="Calibri"/>
              </a:rPr>
              <a:t>Perfil </a:t>
            </a:r>
            <a:r>
              <a:rPr sz="3100" b="0" spc="-20" dirty="0">
                <a:solidFill>
                  <a:srgbClr val="ED7D31"/>
                </a:solidFill>
                <a:latin typeface="Calibri"/>
                <a:cs typeface="Calibri"/>
              </a:rPr>
              <a:t>taxonómico.</a:t>
            </a:r>
            <a:r>
              <a:rPr sz="3100" b="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3100" b="0" spc="-10" dirty="0">
                <a:solidFill>
                  <a:srgbClr val="ED7D31"/>
                </a:solidFill>
                <a:latin typeface="Calibri"/>
                <a:cs typeface="Calibri"/>
              </a:rPr>
              <a:t>metaphIan</a:t>
            </a:r>
            <a:endParaRPr sz="31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5392" y="1899411"/>
            <a:ext cx="8834120" cy="46833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202</a:t>
            </a:r>
            <a:r>
              <a:rPr lang="es-ES" sz="1600" b="1" spc="-5" dirty="0">
                <a:latin typeface="Arial"/>
                <a:cs typeface="Arial"/>
              </a:rPr>
              <a:t>4</a:t>
            </a:r>
            <a:r>
              <a:rPr sz="1600" b="1" spc="-5" dirty="0"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lang="es-ES" sz="2000" b="1" spc="-25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spc="-25" dirty="0">
                <a:latin typeface="Calibri"/>
                <a:cs typeface="Calibri"/>
              </a:rPr>
              <a:t>Para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obtener</a:t>
            </a:r>
            <a:r>
              <a:rPr sz="1800" dirty="0">
                <a:latin typeface="Calibri"/>
                <a:cs typeface="Calibri"/>
              </a:rPr>
              <a:t> los </a:t>
            </a:r>
            <a:r>
              <a:rPr sz="1800" spc="-5" dirty="0">
                <a:latin typeface="Calibri"/>
                <a:cs typeface="Calibri"/>
              </a:rPr>
              <a:t>ambientes </a:t>
            </a:r>
            <a:r>
              <a:rPr sz="1800" dirty="0">
                <a:latin typeface="Calibri"/>
                <a:cs typeface="Calibri"/>
              </a:rPr>
              <a:t>y </a:t>
            </a:r>
            <a:r>
              <a:rPr sz="1800" spc="-5" dirty="0">
                <a:latin typeface="Calibri"/>
                <a:cs typeface="Calibri"/>
              </a:rPr>
              <a:t>ficheros</a:t>
            </a:r>
            <a:r>
              <a:rPr sz="1800" dirty="0">
                <a:latin typeface="Calibri"/>
                <a:cs typeface="Calibri"/>
              </a:rPr>
              <a:t> 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utilizar: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https://drive.google.com/drive/u/0/folders/1ZTQ0NUVwCc2_g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5DPf84tkerjSMGLxiRV</a:t>
            </a:r>
            <a:endParaRPr sz="1800" dirty="0">
              <a:latin typeface="Calibri"/>
              <a:cs typeface="Calibri"/>
            </a:endParaRPr>
          </a:p>
          <a:p>
            <a:pPr marL="131445" marR="3247390">
              <a:lnSpc>
                <a:spcPts val="2110"/>
              </a:lnSpc>
            </a:pPr>
            <a:endParaRPr lang="es-ES" sz="2200" dirty="0">
              <a:latin typeface="Calibri"/>
              <a:cs typeface="Calibri"/>
            </a:endParaRPr>
          </a:p>
          <a:p>
            <a:pPr marL="131445" marR="3247390">
              <a:lnSpc>
                <a:spcPts val="2110"/>
              </a:lnSpc>
            </a:pPr>
            <a:r>
              <a:rPr sz="1800" spc="-15" dirty="0" err="1">
                <a:latin typeface="Calibri"/>
                <a:cs typeface="Calibri"/>
              </a:rPr>
              <a:t>Esta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práctica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trata</a:t>
            </a:r>
            <a:r>
              <a:rPr sz="1800" dirty="0">
                <a:latin typeface="Calibri"/>
                <a:cs typeface="Calibri"/>
              </a:rPr>
              <a:t> de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un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tutorial </a:t>
            </a:r>
            <a:r>
              <a:rPr sz="1800" spc="-10" dirty="0">
                <a:latin typeface="Calibri"/>
                <a:cs typeface="Calibri"/>
              </a:rPr>
              <a:t>extraído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de: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  <a:hlinkClick r:id="rId2"/>
              </a:rPr>
              <a:t>https://github.com/biobakery/biobakery/wiki/metaphlan4</a:t>
            </a:r>
            <a:endParaRPr lang="es-ES" sz="1800" spc="-10" dirty="0">
              <a:latin typeface="Calibri"/>
              <a:cs typeface="Calibri"/>
            </a:endParaRPr>
          </a:p>
          <a:p>
            <a:pPr marL="131445" marR="3247390">
              <a:lnSpc>
                <a:spcPts val="2110"/>
              </a:lnSpc>
            </a:pPr>
            <a:endParaRPr lang="es-ES" spc="-1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s-ES" sz="1200" strike="sngStrike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s-ES" sz="1200" b="1" strike="sngStrike" spc="-5" dirty="0" err="1">
                <a:solidFill>
                  <a:srgbClr val="C55A11"/>
                </a:solidFill>
                <a:latin typeface="+mj-lt"/>
                <a:cs typeface="Arial"/>
              </a:rPr>
              <a:t>conda</a:t>
            </a:r>
            <a:r>
              <a:rPr lang="es-ES" sz="1200" b="1" strike="sngStrike" spc="-15" dirty="0">
                <a:solidFill>
                  <a:srgbClr val="C55A11"/>
                </a:solidFill>
                <a:latin typeface="+mj-lt"/>
                <a:cs typeface="Arial"/>
              </a:rPr>
              <a:t> </a:t>
            </a:r>
            <a:r>
              <a:rPr lang="es-ES" sz="1200" b="1" strike="sngStrike" dirty="0" err="1">
                <a:solidFill>
                  <a:srgbClr val="C55A11"/>
                </a:solidFill>
                <a:latin typeface="+mj-lt"/>
                <a:cs typeface="Arial"/>
              </a:rPr>
              <a:t>install</a:t>
            </a:r>
            <a:r>
              <a:rPr lang="es-ES" sz="1200" b="1" strike="sngStrike" dirty="0">
                <a:solidFill>
                  <a:srgbClr val="C55A11"/>
                </a:solidFill>
                <a:latin typeface="+mj-lt"/>
                <a:cs typeface="Arial"/>
              </a:rPr>
              <a:t> -c</a:t>
            </a:r>
            <a:r>
              <a:rPr lang="es-ES" sz="1200" b="1" strike="sngStrike" spc="-10" dirty="0">
                <a:solidFill>
                  <a:srgbClr val="C55A11"/>
                </a:solidFill>
                <a:latin typeface="+mj-lt"/>
                <a:cs typeface="Arial"/>
              </a:rPr>
              <a:t> </a:t>
            </a:r>
            <a:r>
              <a:rPr lang="es-ES" sz="1200" b="1" strike="sngStrike" spc="-5" dirty="0" err="1">
                <a:solidFill>
                  <a:srgbClr val="C55A11"/>
                </a:solidFill>
                <a:latin typeface="+mj-lt"/>
                <a:cs typeface="Arial"/>
              </a:rPr>
              <a:t>bioconda</a:t>
            </a:r>
            <a:r>
              <a:rPr lang="es-ES" sz="1200" b="1" strike="sngStrike" spc="-10" dirty="0">
                <a:solidFill>
                  <a:srgbClr val="C55A11"/>
                </a:solidFill>
                <a:latin typeface="+mj-lt"/>
                <a:cs typeface="Arial"/>
              </a:rPr>
              <a:t> </a:t>
            </a:r>
            <a:r>
              <a:rPr lang="es-ES" sz="1200" b="1" strike="sngStrike" spc="-5" dirty="0" err="1">
                <a:solidFill>
                  <a:srgbClr val="C55A11"/>
                </a:solidFill>
                <a:latin typeface="+mj-lt"/>
                <a:cs typeface="Arial"/>
              </a:rPr>
              <a:t>metaphlan</a:t>
            </a:r>
            <a:endParaRPr lang="es-ES" sz="1200" strike="sngStrike" dirty="0">
              <a:latin typeface="+mj-lt"/>
              <a:cs typeface="Arial"/>
            </a:endParaRPr>
          </a:p>
          <a:p>
            <a:pPr>
              <a:lnSpc>
                <a:spcPct val="100000"/>
              </a:lnSpc>
            </a:pPr>
            <a:endParaRPr lang="es-ES" sz="1200" strike="sngStrike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s-ES" sz="1200" b="1" strike="sngStrike" spc="-5" dirty="0" err="1">
                <a:latin typeface="+mj-lt"/>
                <a:cs typeface="Arial"/>
              </a:rPr>
              <a:t>conda</a:t>
            </a:r>
            <a:r>
              <a:rPr lang="es-ES" sz="1200" b="1" strike="sngStrike" spc="-5" dirty="0">
                <a:latin typeface="+mj-lt"/>
                <a:cs typeface="Arial"/>
              </a:rPr>
              <a:t> </a:t>
            </a:r>
            <a:r>
              <a:rPr lang="es-ES" sz="1200" b="1" strike="sngStrike" dirty="0" err="1">
                <a:latin typeface="+mj-lt"/>
                <a:cs typeface="Arial"/>
              </a:rPr>
              <a:t>install</a:t>
            </a:r>
            <a:r>
              <a:rPr lang="es-ES" sz="1200" b="1" strike="sngStrike" spc="5" dirty="0">
                <a:latin typeface="+mj-lt"/>
                <a:cs typeface="Arial"/>
              </a:rPr>
              <a:t> </a:t>
            </a:r>
            <a:r>
              <a:rPr lang="es-ES" sz="1200" b="1" strike="sngStrike" dirty="0">
                <a:latin typeface="+mj-lt"/>
                <a:cs typeface="Arial"/>
              </a:rPr>
              <a:t>-c</a:t>
            </a:r>
            <a:r>
              <a:rPr lang="es-ES" sz="1200" b="1" strike="sngStrike" spc="-5" dirty="0">
                <a:latin typeface="+mj-lt"/>
                <a:cs typeface="Arial"/>
              </a:rPr>
              <a:t> </a:t>
            </a:r>
            <a:r>
              <a:rPr lang="es-ES" sz="1200" b="1" strike="sngStrike" spc="-5" dirty="0" err="1">
                <a:latin typeface="+mj-lt"/>
                <a:cs typeface="Arial"/>
              </a:rPr>
              <a:t>conda-forge</a:t>
            </a:r>
            <a:r>
              <a:rPr lang="es-ES" sz="1200" b="1" strike="sngStrike" spc="-5" dirty="0">
                <a:latin typeface="+mj-lt"/>
                <a:cs typeface="Arial"/>
              </a:rPr>
              <a:t> </a:t>
            </a:r>
            <a:r>
              <a:rPr lang="es-ES" sz="1200" b="1" strike="sngStrike" dirty="0">
                <a:latin typeface="+mj-lt"/>
                <a:cs typeface="Arial"/>
              </a:rPr>
              <a:t>-c</a:t>
            </a:r>
            <a:r>
              <a:rPr lang="es-ES" sz="1200" b="1" strike="sngStrike" spc="-5" dirty="0">
                <a:latin typeface="+mj-lt"/>
                <a:cs typeface="Arial"/>
              </a:rPr>
              <a:t> </a:t>
            </a:r>
            <a:r>
              <a:rPr lang="es-ES" sz="1200" b="1" strike="sngStrike" spc="-5" dirty="0" err="1">
                <a:latin typeface="+mj-lt"/>
                <a:cs typeface="Arial"/>
              </a:rPr>
              <a:t>bioconda</a:t>
            </a:r>
            <a:r>
              <a:rPr lang="es-ES" sz="1200" b="1" strike="sngStrike" spc="-5" dirty="0">
                <a:latin typeface="+mj-lt"/>
                <a:cs typeface="Arial"/>
              </a:rPr>
              <a:t> </a:t>
            </a:r>
            <a:r>
              <a:rPr lang="es-ES" sz="1200" b="1" strike="sngStrike" spc="-5" dirty="0" err="1">
                <a:latin typeface="+mj-lt"/>
                <a:cs typeface="Arial"/>
              </a:rPr>
              <a:t>metaphlan</a:t>
            </a:r>
            <a:endParaRPr lang="es-ES" sz="1200" strike="sngStrike" dirty="0">
              <a:latin typeface="+mj-lt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lang="es-ES" sz="1200" strike="sngStrike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s-ES" sz="1200" b="1" strike="sngStrike" spc="-5" dirty="0" err="1">
                <a:latin typeface="+mj-lt"/>
                <a:cs typeface="Calibri"/>
              </a:rPr>
              <a:t>conda</a:t>
            </a:r>
            <a:r>
              <a:rPr lang="es-ES" sz="1200" b="1" strike="sngStrike" spc="-5" dirty="0">
                <a:latin typeface="+mj-lt"/>
                <a:cs typeface="Calibri"/>
              </a:rPr>
              <a:t> </a:t>
            </a:r>
            <a:r>
              <a:rPr lang="es-ES" sz="1200" b="1" strike="sngStrike" spc="-15" dirty="0" err="1">
                <a:latin typeface="+mj-lt"/>
                <a:cs typeface="Calibri"/>
              </a:rPr>
              <a:t>create</a:t>
            </a:r>
            <a:r>
              <a:rPr lang="es-ES" sz="1200" b="1" strike="sngStrike" spc="5" dirty="0">
                <a:latin typeface="+mj-lt"/>
                <a:cs typeface="Calibri"/>
              </a:rPr>
              <a:t> </a:t>
            </a:r>
            <a:r>
              <a:rPr lang="es-ES" sz="1200" b="1" strike="sngStrike" spc="-5" dirty="0">
                <a:latin typeface="+mj-lt"/>
                <a:cs typeface="Calibri"/>
              </a:rPr>
              <a:t>--</a:t>
            </a:r>
            <a:r>
              <a:rPr lang="es-ES" sz="1200" b="1" strike="sngStrike" spc="-5" dirty="0" err="1">
                <a:latin typeface="+mj-lt"/>
                <a:cs typeface="Calibri"/>
              </a:rPr>
              <a:t>name</a:t>
            </a:r>
            <a:r>
              <a:rPr lang="es-ES" sz="1200" b="1" strike="sngStrike" spc="5" dirty="0">
                <a:latin typeface="+mj-lt"/>
                <a:cs typeface="Calibri"/>
              </a:rPr>
              <a:t> </a:t>
            </a:r>
            <a:r>
              <a:rPr lang="es-ES" sz="1200" b="1" strike="sngStrike" spc="-5" dirty="0">
                <a:latin typeface="+mj-lt"/>
                <a:cs typeface="Calibri"/>
              </a:rPr>
              <a:t>mpa_2023 </a:t>
            </a:r>
            <a:r>
              <a:rPr lang="es-ES" sz="1200" b="1" strike="sngStrike" dirty="0">
                <a:latin typeface="+mj-lt"/>
                <a:cs typeface="Calibri"/>
              </a:rPr>
              <a:t>-c</a:t>
            </a:r>
            <a:r>
              <a:rPr lang="es-ES" sz="1200" b="1" strike="sngStrike" spc="-5" dirty="0">
                <a:latin typeface="+mj-lt"/>
                <a:cs typeface="Calibri"/>
              </a:rPr>
              <a:t> </a:t>
            </a:r>
            <a:r>
              <a:rPr lang="es-ES" sz="1200" b="1" strike="sngStrike" spc="-10" dirty="0" err="1">
                <a:latin typeface="+mj-lt"/>
                <a:cs typeface="Calibri"/>
              </a:rPr>
              <a:t>conda-forge</a:t>
            </a:r>
            <a:r>
              <a:rPr lang="es-ES" sz="1200" b="1" strike="sngStrike" spc="5" dirty="0">
                <a:latin typeface="+mj-lt"/>
                <a:cs typeface="Calibri"/>
              </a:rPr>
              <a:t> </a:t>
            </a:r>
            <a:r>
              <a:rPr lang="es-ES" sz="1200" b="1" strike="sngStrike" dirty="0">
                <a:latin typeface="+mj-lt"/>
                <a:cs typeface="Calibri"/>
              </a:rPr>
              <a:t>-c </a:t>
            </a:r>
            <a:r>
              <a:rPr lang="es-ES" sz="1200" b="1" strike="sngStrike" spc="-5" dirty="0" err="1">
                <a:latin typeface="+mj-lt"/>
                <a:cs typeface="Calibri"/>
              </a:rPr>
              <a:t>bioconda</a:t>
            </a:r>
            <a:r>
              <a:rPr lang="es-ES" sz="1200" b="1" strike="sngStrike" dirty="0">
                <a:latin typeface="+mj-lt"/>
                <a:cs typeface="Calibri"/>
              </a:rPr>
              <a:t> </a:t>
            </a:r>
            <a:r>
              <a:rPr lang="es-ES" sz="1200" b="1" strike="sngStrike" spc="-5" dirty="0" err="1">
                <a:latin typeface="+mj-lt"/>
                <a:cs typeface="Calibri"/>
              </a:rPr>
              <a:t>python</a:t>
            </a:r>
            <a:r>
              <a:rPr lang="es-ES" sz="1200" b="1" strike="sngStrike" spc="-5" dirty="0">
                <a:latin typeface="+mj-lt"/>
                <a:cs typeface="Calibri"/>
              </a:rPr>
              <a:t>=3.7 </a:t>
            </a:r>
            <a:r>
              <a:rPr lang="es-ES" sz="1200" b="1" strike="sngStrike" spc="-10" dirty="0" err="1">
                <a:latin typeface="+mj-lt"/>
                <a:cs typeface="Calibri"/>
              </a:rPr>
              <a:t>metaphlan</a:t>
            </a:r>
            <a:endParaRPr lang="es-ES" sz="1200" b="1" strike="sngStrike" spc="-10" dirty="0">
              <a:latin typeface="+mj-lt"/>
              <a:cs typeface="Calibri"/>
            </a:endParaRPr>
          </a:p>
          <a:p>
            <a:pPr marL="12700">
              <a:lnSpc>
                <a:spcPct val="100000"/>
              </a:lnSpc>
            </a:pPr>
            <a:endParaRPr lang="es-ES" sz="1200" b="1" strike="sngStrike" spc="-10" dirty="0">
              <a:latin typeface="+mj-lt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lang="es-ES" sz="2000" b="1" spc="-10" dirty="0">
                <a:latin typeface="+mj-lt"/>
                <a:cs typeface="Calibri"/>
              </a:rPr>
              <a:t>IMPORTANTE: Para instalar el entorno de </a:t>
            </a:r>
            <a:r>
              <a:rPr lang="es-ES" sz="2000" b="1" spc="-10" dirty="0" err="1">
                <a:latin typeface="+mj-lt"/>
                <a:cs typeface="Calibri"/>
              </a:rPr>
              <a:t>mpa</a:t>
            </a:r>
            <a:r>
              <a:rPr lang="es-ES" sz="2000" b="1" spc="-10" dirty="0">
                <a:latin typeface="+mj-lt"/>
                <a:cs typeface="Calibri"/>
              </a:rPr>
              <a:t> de manera que no dé error mejor hacerlo desde el archivo del campus o del enlace de </a:t>
            </a:r>
            <a:r>
              <a:rPr lang="es-ES" sz="2000" b="1" spc="-10" dirty="0" err="1">
                <a:latin typeface="+mj-lt"/>
                <a:cs typeface="Calibri"/>
              </a:rPr>
              <a:t>googledrive</a:t>
            </a:r>
            <a:r>
              <a:rPr lang="es-ES" sz="2000" b="1" spc="-10" dirty="0">
                <a:latin typeface="+mj-lt"/>
                <a:cs typeface="Calibri"/>
              </a:rPr>
              <a:t>: versión de </a:t>
            </a:r>
            <a:r>
              <a:rPr lang="es-ES" sz="2000" b="1" spc="-10" dirty="0" err="1">
                <a:latin typeface="+mj-lt"/>
                <a:cs typeface="Calibri"/>
              </a:rPr>
              <a:t>metaphlan</a:t>
            </a:r>
            <a:r>
              <a:rPr lang="es-ES" sz="2000" b="1" spc="-10" dirty="0">
                <a:latin typeface="+mj-lt"/>
                <a:cs typeface="Calibri"/>
              </a:rPr>
              <a:t> es la 4.</a:t>
            </a:r>
            <a:endParaRPr lang="es-ES" sz="2000" dirty="0">
              <a:latin typeface="Calibri"/>
              <a:cs typeface="Calibri"/>
            </a:endParaRPr>
          </a:p>
          <a:p>
            <a:pPr marL="131445" marR="3247390">
              <a:lnSpc>
                <a:spcPts val="2110"/>
              </a:lnSpc>
            </a:pP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865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7601075" cy="523642"/>
          </a:xfrm>
        </p:spPr>
        <p:txBody>
          <a:bodyPr/>
          <a:lstStyle/>
          <a:p>
            <a:r>
              <a:rPr lang="es-ES" spc="-5" dirty="0">
                <a:solidFill>
                  <a:srgbClr val="ED7D31"/>
                </a:solidFill>
                <a:latin typeface="Calibri"/>
                <a:cs typeface="Calibri"/>
              </a:rPr>
              <a:t>HANDS</a:t>
            </a:r>
            <a:r>
              <a:rPr lang="es-ES" spc="-1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lang="es-ES" spc="-5" dirty="0">
                <a:solidFill>
                  <a:srgbClr val="ED7D31"/>
                </a:solidFill>
                <a:latin typeface="Calibri"/>
                <a:cs typeface="Calibri"/>
              </a:rPr>
              <a:t>ON:</a:t>
            </a:r>
            <a:r>
              <a:rPr lang="es-ES" spc="-2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lang="es-ES" spc="-15" dirty="0">
                <a:solidFill>
                  <a:srgbClr val="ED7D31"/>
                </a:solidFill>
                <a:latin typeface="Calibri"/>
                <a:cs typeface="Calibri"/>
              </a:rPr>
              <a:t>Perfil </a:t>
            </a:r>
            <a:r>
              <a:rPr lang="es-ES" spc="-20" dirty="0">
                <a:solidFill>
                  <a:srgbClr val="ED7D31"/>
                </a:solidFill>
                <a:latin typeface="Calibri"/>
                <a:cs typeface="Calibri"/>
              </a:rPr>
              <a:t>taxonómico.</a:t>
            </a:r>
            <a:r>
              <a:rPr lang="es-ES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lang="es-ES" spc="-10" dirty="0" err="1">
                <a:solidFill>
                  <a:srgbClr val="ED7D31"/>
                </a:solidFill>
                <a:latin typeface="Calibri"/>
                <a:cs typeface="Calibri"/>
              </a:rPr>
              <a:t>metaphIan</a:t>
            </a:r>
            <a:endParaRPr lang="es-E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F88B31-AE69-1549-82F7-7D1182C66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25" y="1796600"/>
            <a:ext cx="9998693" cy="2015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b="1" spc="-10" dirty="0">
                <a:cs typeface="Calibri"/>
              </a:rPr>
              <a:t>IMPORTANTE: Para instalar el entorno de </a:t>
            </a:r>
            <a:r>
              <a:rPr lang="es-ES" sz="1600" b="1" spc="-10" dirty="0" err="1">
                <a:cs typeface="Calibri"/>
              </a:rPr>
              <a:t>mpa</a:t>
            </a:r>
            <a:r>
              <a:rPr lang="es-ES" sz="1600" b="1" spc="-10" dirty="0">
                <a:cs typeface="Calibri"/>
              </a:rPr>
              <a:t> de manera que no dé error mejor hacerlo desde el archivo del campus o del enlace de </a:t>
            </a:r>
            <a:r>
              <a:rPr lang="es-ES" sz="1600" b="1" spc="-10" dirty="0" err="1">
                <a:cs typeface="Calibri"/>
              </a:rPr>
              <a:t>googledrive</a:t>
            </a:r>
            <a:r>
              <a:rPr lang="es-ES" sz="1600" b="1" spc="-10" dirty="0">
                <a:cs typeface="Calibri"/>
              </a:rPr>
              <a:t>: versión de </a:t>
            </a:r>
            <a:r>
              <a:rPr lang="es-ES" sz="1600" b="1" spc="-10" dirty="0" err="1">
                <a:cs typeface="Calibri"/>
              </a:rPr>
              <a:t>metaphlan</a:t>
            </a:r>
            <a:r>
              <a:rPr lang="es-ES" sz="1600" b="1" spc="-10" dirty="0">
                <a:cs typeface="Calibri"/>
              </a:rPr>
              <a:t> es la 4.</a:t>
            </a:r>
            <a:endParaRPr lang="es-ES" sz="1600" dirty="0">
              <a:latin typeface="Calibri"/>
              <a:cs typeface="Calibri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Crear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y </a:t>
            </a: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activar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el </a:t>
            </a: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ambiente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alt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env create –f </a:t>
            </a:r>
            <a:r>
              <a:rPr lang="en-US" alt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mpa.yml</a:t>
            </a:r>
            <a:endParaRPr lang="en-US" altLang="es-E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alt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activate </a:t>
            </a:r>
            <a:r>
              <a:rPr lang="en-US" alt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mpa</a:t>
            </a:r>
            <a:endParaRPr kumimoji="0" lang="en-U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4E0D887-2D0A-1B48-A72B-0214FD039B9E}"/>
              </a:ext>
            </a:extLst>
          </p:cNvPr>
          <p:cNvSpPr/>
          <p:nvPr/>
        </p:nvSpPr>
        <p:spPr>
          <a:xfrm>
            <a:off x="724725" y="406220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FICHEROS a utilizar:</a:t>
            </a:r>
          </a:p>
          <a:p>
            <a:r>
              <a:rPr lang="es-ES" dirty="0"/>
              <a:t>https://</a:t>
            </a:r>
            <a:r>
              <a:rPr lang="es-ES" dirty="0" err="1"/>
              <a:t>drive.google.com</a:t>
            </a:r>
            <a:r>
              <a:rPr lang="es-ES" dirty="0"/>
              <a:t>/drive/u/0/folders/1ZTQ0NUVwCc2_g5DPf84tkerjSMGLxiRV</a:t>
            </a:r>
          </a:p>
        </p:txBody>
      </p:sp>
    </p:spTree>
    <p:extLst>
      <p:ext uri="{BB962C8B-B14F-4D97-AF65-F5344CB8AC3E}">
        <p14:creationId xmlns:p14="http://schemas.microsoft.com/office/powerpoint/2010/main" val="346856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7601075" cy="523642"/>
          </a:xfrm>
        </p:spPr>
        <p:txBody>
          <a:bodyPr/>
          <a:lstStyle/>
          <a:p>
            <a:r>
              <a:rPr lang="es-ES" dirty="0"/>
              <a:t>HANDS ON: Perfil taxonómico. </a:t>
            </a:r>
            <a:r>
              <a:rPr lang="es-ES" dirty="0" err="1"/>
              <a:t>graphIan</a:t>
            </a:r>
            <a:endParaRPr lang="es-E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F88B31-AE69-1549-82F7-7D1182C66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725" y="2860239"/>
            <a:ext cx="9998693" cy="1523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16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Crear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y </a:t>
            </a: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activar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el </a:t>
            </a: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ambiente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s-E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alt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env create –f </a:t>
            </a:r>
            <a:r>
              <a:rPr lang="en-US" alt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gpa.yml</a:t>
            </a:r>
            <a:endParaRPr lang="en-US" altLang="es-E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s-ES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conda</a:t>
            </a:r>
            <a:r>
              <a:rPr lang="en-US" altLang="es-E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activate </a:t>
            </a:r>
            <a:r>
              <a:rPr lang="en-US" altLang="es-ES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gpa</a:t>
            </a:r>
            <a:endParaRPr kumimoji="0" lang="en-U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4E0D887-2D0A-1B48-A72B-0214FD039B9E}"/>
              </a:ext>
            </a:extLst>
          </p:cNvPr>
          <p:cNvSpPr/>
          <p:nvPr/>
        </p:nvSpPr>
        <p:spPr>
          <a:xfrm>
            <a:off x="4627418" y="54753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FICHEROS a utilizar:</a:t>
            </a:r>
          </a:p>
          <a:p>
            <a:r>
              <a:rPr lang="es-ES" dirty="0"/>
              <a:t>https://</a:t>
            </a:r>
            <a:r>
              <a:rPr lang="es-ES" dirty="0" err="1"/>
              <a:t>drive.google.com</a:t>
            </a:r>
            <a:r>
              <a:rPr lang="es-ES" dirty="0"/>
              <a:t>/drive/u/0/folders/1ZTQ0NUVwCc2_g5DPf84tkerjSMGLxiRV</a:t>
            </a:r>
          </a:p>
        </p:txBody>
      </p:sp>
    </p:spTree>
    <p:extLst>
      <p:ext uri="{BB962C8B-B14F-4D97-AF65-F5344CB8AC3E}">
        <p14:creationId xmlns:p14="http://schemas.microsoft.com/office/powerpoint/2010/main" val="2133804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7601075" cy="523642"/>
          </a:xfrm>
        </p:spPr>
        <p:txBody>
          <a:bodyPr/>
          <a:lstStyle/>
          <a:p>
            <a:r>
              <a:rPr lang="es-ES" dirty="0"/>
              <a:t>HANDS ON: Perfil taxonómico. </a:t>
            </a:r>
            <a:r>
              <a:rPr lang="es-ES" dirty="0" err="1"/>
              <a:t>metaphIan</a:t>
            </a:r>
            <a:endParaRPr lang="es-E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E9F88B31-AE69-1549-82F7-7D1182C66A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7525" y="1790090"/>
            <a:ext cx="9998693" cy="3277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Descargar</a:t>
            </a:r>
            <a:r>
              <a:rPr lang="en-U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 </a:t>
            </a:r>
            <a:r>
              <a:rPr lang="es-E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la muestra SRS014476-Supragingival_plaque.fasta.gz (Campus virtual, carpeta </a:t>
            </a:r>
            <a:r>
              <a:rPr lang="es-ES" altLang="es-ES" sz="1600" dirty="0" err="1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metaphian_graphian</a:t>
            </a:r>
            <a:r>
              <a:rPr lang="es-ES" altLang="es-ES" sz="1600" dirty="0">
                <a:latin typeface="Arial" panose="020B0604020202020204" pitchFamily="34" charset="0"/>
                <a:ea typeface="Menlo" panose="020B0609030804020204" pitchFamily="49" charset="0"/>
                <a:cs typeface="Arial" panose="020B0604020202020204" pitchFamily="34" charset="0"/>
              </a:rPr>
              <a:t>)</a:t>
            </a:r>
            <a:endParaRPr lang="en-US" sz="1600" u="sng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s-ES" sz="1600" dirty="0"/>
          </a:p>
          <a:p>
            <a:r>
              <a:rPr lang="es-ES" sz="1600" dirty="0"/>
              <a:t>Lanzar </a:t>
            </a:r>
            <a:r>
              <a:rPr lang="es-ES" sz="1600" dirty="0" err="1"/>
              <a:t>metaphIan</a:t>
            </a:r>
            <a:r>
              <a:rPr lang="es-ES" sz="1600" dirty="0"/>
              <a:t> con los parámetros por defecto:</a:t>
            </a:r>
          </a:p>
          <a:p>
            <a:endParaRPr lang="es-ES" sz="1600" dirty="0"/>
          </a:p>
          <a:p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metaphlan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SRS014476-Supragingival_plaque.fasta.gz --</a:t>
            </a:r>
            <a:r>
              <a:rPr lang="es-ES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input_type</a:t>
            </a:r>
            <a:r>
              <a:rPr lang="es-E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fasta &gt; SRS014476-Supragingival_plaque_profile.txt</a:t>
            </a:r>
          </a:p>
          <a:p>
            <a:endParaRPr lang="en-US" u="sng" dirty="0"/>
          </a:p>
          <a:p>
            <a:r>
              <a:rPr lang="en-US" b="1" dirty="0">
                <a:solidFill>
                  <a:schemeClr val="bg2"/>
                </a:solidFill>
              </a:rPr>
              <a:t>IMPORTANTE: Tanto el </a:t>
            </a:r>
            <a:r>
              <a:rPr lang="en-US" b="1" dirty="0" err="1">
                <a:solidFill>
                  <a:schemeClr val="bg2"/>
                </a:solidFill>
              </a:rPr>
              <a:t>paso</a:t>
            </a:r>
            <a:r>
              <a:rPr lang="en-US" b="1" dirty="0">
                <a:solidFill>
                  <a:schemeClr val="bg2"/>
                </a:solidFill>
              </a:rPr>
              <a:t> de </a:t>
            </a:r>
            <a:r>
              <a:rPr lang="en-US" b="1" dirty="0" err="1">
                <a:solidFill>
                  <a:schemeClr val="bg2"/>
                </a:solidFill>
              </a:rPr>
              <a:t>crear</a:t>
            </a:r>
            <a:r>
              <a:rPr lang="en-US" b="1" dirty="0">
                <a:solidFill>
                  <a:schemeClr val="bg2"/>
                </a:solidFill>
              </a:rPr>
              <a:t> el </a:t>
            </a:r>
            <a:r>
              <a:rPr lang="en-US" b="1" dirty="0" err="1">
                <a:solidFill>
                  <a:schemeClr val="bg2"/>
                </a:solidFill>
              </a:rPr>
              <a:t>ambiente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como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sobre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todo</a:t>
            </a:r>
            <a:r>
              <a:rPr lang="en-US" b="1" dirty="0">
                <a:solidFill>
                  <a:schemeClr val="bg2"/>
                </a:solidFill>
              </a:rPr>
              <a:t> el </a:t>
            </a:r>
            <a:r>
              <a:rPr lang="en-US" b="1" dirty="0" err="1">
                <a:solidFill>
                  <a:schemeClr val="bg2"/>
                </a:solidFill>
              </a:rPr>
              <a:t>paso</a:t>
            </a:r>
            <a:r>
              <a:rPr lang="en-US" b="1" dirty="0">
                <a:solidFill>
                  <a:schemeClr val="bg2"/>
                </a:solidFill>
              </a:rPr>
              <a:t> de </a:t>
            </a:r>
            <a:r>
              <a:rPr lang="en-US" b="1" dirty="0" err="1">
                <a:solidFill>
                  <a:schemeClr val="bg2"/>
                </a:solidFill>
              </a:rPr>
              <a:t>lanzar</a:t>
            </a:r>
            <a:r>
              <a:rPr lang="en-US" b="1" dirty="0">
                <a:solidFill>
                  <a:schemeClr val="bg2"/>
                </a:solidFill>
              </a:rPr>
              <a:t> el </a:t>
            </a:r>
            <a:r>
              <a:rPr lang="en-US" b="1" dirty="0" err="1">
                <a:solidFill>
                  <a:schemeClr val="bg2"/>
                </a:solidFill>
              </a:rPr>
              <a:t>comando</a:t>
            </a:r>
            <a:r>
              <a:rPr lang="en-US" b="1" dirty="0">
                <a:solidFill>
                  <a:schemeClr val="bg2"/>
                </a:solidFill>
              </a:rPr>
              <a:t> con </a:t>
            </a:r>
            <a:r>
              <a:rPr lang="en-US" b="1" dirty="0" err="1">
                <a:solidFill>
                  <a:schemeClr val="bg2"/>
                </a:solidFill>
              </a:rPr>
              <a:t>metaphIan</a:t>
            </a:r>
            <a:r>
              <a:rPr lang="en-US" b="1" dirty="0">
                <a:solidFill>
                  <a:schemeClr val="bg2"/>
                </a:solidFill>
              </a:rPr>
              <a:t> son </a:t>
            </a:r>
            <a:r>
              <a:rPr lang="en-US" b="1" dirty="0" err="1">
                <a:solidFill>
                  <a:schemeClr val="bg2"/>
                </a:solidFill>
              </a:rPr>
              <a:t>procesos</a:t>
            </a:r>
            <a:r>
              <a:rPr lang="en-US" b="1" dirty="0">
                <a:solidFill>
                  <a:schemeClr val="bg2"/>
                </a:solidFill>
              </a:rPr>
              <a:t> lentos que </a:t>
            </a:r>
            <a:r>
              <a:rPr lang="en-US" b="1" dirty="0" err="1">
                <a:solidFill>
                  <a:schemeClr val="bg2"/>
                </a:solidFill>
              </a:rPr>
              <a:t>requieren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b="1" dirty="0" err="1">
                <a:solidFill>
                  <a:schemeClr val="bg2"/>
                </a:solidFill>
              </a:rPr>
              <a:t>tiempo</a:t>
            </a:r>
            <a:r>
              <a:rPr lang="en-US" b="1" dirty="0">
                <a:solidFill>
                  <a:schemeClr val="bg2"/>
                </a:solidFill>
              </a:rPr>
              <a:t> de </a:t>
            </a:r>
            <a:r>
              <a:rPr lang="en-US" b="1" dirty="0" err="1">
                <a:solidFill>
                  <a:schemeClr val="bg2"/>
                </a:solidFill>
              </a:rPr>
              <a:t>procesado</a:t>
            </a:r>
            <a:endParaRPr lang="en-US" b="1" dirty="0">
              <a:solidFill>
                <a:schemeClr val="bg2"/>
              </a:solidFill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s-ES" sz="2000" dirty="0">
              <a:latin typeface="Arial" panose="020B0604020202020204" pitchFamily="34" charset="0"/>
              <a:ea typeface="Menlo" panose="020B0609030804020204" pitchFamily="49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447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203" y="852423"/>
            <a:ext cx="668020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b="0" spc="-5" dirty="0">
                <a:solidFill>
                  <a:srgbClr val="ED7D31"/>
                </a:solidFill>
                <a:latin typeface="Calibri"/>
                <a:cs typeface="Calibri"/>
              </a:rPr>
              <a:t>HANDS</a:t>
            </a:r>
            <a:r>
              <a:rPr sz="3100" b="0" spc="-15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3100" b="0" spc="-5" dirty="0">
                <a:solidFill>
                  <a:srgbClr val="ED7D31"/>
                </a:solidFill>
                <a:latin typeface="Calibri"/>
                <a:cs typeface="Calibri"/>
              </a:rPr>
              <a:t>ON:</a:t>
            </a:r>
            <a:r>
              <a:rPr sz="3100" b="0" spc="-2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3100" b="0" spc="-15" dirty="0">
                <a:solidFill>
                  <a:srgbClr val="ED7D31"/>
                </a:solidFill>
                <a:latin typeface="Calibri"/>
                <a:cs typeface="Calibri"/>
              </a:rPr>
              <a:t>Perfil </a:t>
            </a:r>
            <a:r>
              <a:rPr sz="3100" b="0" spc="-20" dirty="0">
                <a:solidFill>
                  <a:srgbClr val="ED7D31"/>
                </a:solidFill>
                <a:latin typeface="Calibri"/>
                <a:cs typeface="Calibri"/>
              </a:rPr>
              <a:t>taxonómico.</a:t>
            </a:r>
            <a:r>
              <a:rPr sz="3100" b="0" dirty="0">
                <a:solidFill>
                  <a:srgbClr val="ED7D31"/>
                </a:solidFill>
                <a:latin typeface="Calibri"/>
                <a:cs typeface="Calibri"/>
              </a:rPr>
              <a:t> </a:t>
            </a:r>
            <a:r>
              <a:rPr sz="3100" b="0" spc="-10" dirty="0">
                <a:solidFill>
                  <a:srgbClr val="ED7D31"/>
                </a:solidFill>
                <a:latin typeface="Calibri"/>
                <a:cs typeface="Calibri"/>
              </a:rPr>
              <a:t>metaphIan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5392" y="2057908"/>
            <a:ext cx="8866505" cy="35035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2023: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450" dirty="0">
              <a:latin typeface="Arial"/>
              <a:cs typeface="Arial"/>
            </a:endParaRPr>
          </a:p>
          <a:p>
            <a:pPr marL="12700">
              <a:lnSpc>
                <a:spcPts val="1910"/>
              </a:lnSpc>
              <a:spcBef>
                <a:spcPts val="5"/>
              </a:spcBef>
            </a:pPr>
            <a:r>
              <a:rPr sz="1600" b="1" spc="-5" dirty="0">
                <a:latin typeface="Arial"/>
                <a:cs typeface="Arial"/>
              </a:rPr>
              <a:t>Comando</a:t>
            </a:r>
            <a:r>
              <a:rPr sz="1600" b="1" spc="-25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a</a:t>
            </a:r>
            <a:r>
              <a:rPr sz="1600" b="1" spc="-2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lanzar: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ts val="1910"/>
              </a:lnSpc>
            </a:pPr>
            <a:r>
              <a:rPr sz="1600" b="1" spc="-5" dirty="0">
                <a:latin typeface="Arial"/>
                <a:cs typeface="Arial"/>
              </a:rPr>
              <a:t>metaphlan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SRS014476-Supragingival_plaque.fasta.gz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--input_type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fasta</a:t>
            </a:r>
            <a:r>
              <a:rPr sz="1600" b="1" spc="10" dirty="0">
                <a:latin typeface="Arial"/>
                <a:cs typeface="Arial"/>
              </a:rPr>
              <a:t> </a:t>
            </a:r>
            <a:r>
              <a:rPr sz="1600" b="1" dirty="0">
                <a:latin typeface="Arial"/>
                <a:cs typeface="Arial"/>
              </a:rPr>
              <a:t>&gt;</a:t>
            </a:r>
            <a:r>
              <a:rPr sz="1600" b="1" spc="1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SRS014476-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600" b="1" spc="-5" dirty="0">
                <a:latin typeface="Arial"/>
                <a:cs typeface="Arial"/>
              </a:rPr>
              <a:t>Supragingival_plaque_profile.txt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4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latin typeface="Calibri"/>
                <a:cs typeface="Calibri"/>
              </a:rPr>
              <a:t>Se </a:t>
            </a:r>
            <a:r>
              <a:rPr sz="1600" spc="-15" dirty="0">
                <a:latin typeface="Calibri"/>
                <a:cs typeface="Calibri"/>
              </a:rPr>
              <a:t>trata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muestra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metagenoma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humano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que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queremos hacer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</a:t>
            </a:r>
            <a:r>
              <a:rPr sz="2400" b="1" spc="5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per</a:t>
            </a:r>
            <a:r>
              <a:rPr lang="es-ES" sz="2400" b="1" spc="-10" dirty="0">
                <a:latin typeface="Calibri"/>
                <a:cs typeface="Calibri"/>
              </a:rPr>
              <a:t>f</a:t>
            </a:r>
            <a:r>
              <a:rPr sz="2400" b="1" spc="-10" dirty="0" err="1">
                <a:latin typeface="Calibri"/>
                <a:cs typeface="Calibri"/>
              </a:rPr>
              <a:t>il</a:t>
            </a:r>
            <a:r>
              <a:rPr sz="2400" b="1" dirty="0">
                <a:latin typeface="Calibri"/>
                <a:cs typeface="Calibri"/>
              </a:rPr>
              <a:t> </a:t>
            </a:r>
            <a:r>
              <a:rPr sz="2400" b="1" spc="-10" dirty="0">
                <a:latin typeface="Calibri"/>
                <a:cs typeface="Calibri"/>
              </a:rPr>
              <a:t>metagenómico</a:t>
            </a:r>
            <a:endParaRPr sz="2400" b="1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Calibri"/>
              <a:cs typeface="Calibri"/>
            </a:endParaRPr>
          </a:p>
          <a:p>
            <a:pPr marL="12700" marR="5080">
              <a:lnSpc>
                <a:spcPts val="1900"/>
              </a:lnSpc>
            </a:pPr>
            <a:r>
              <a:rPr sz="1600" spc="-5" dirty="0">
                <a:latin typeface="Calibri"/>
                <a:cs typeface="Calibri"/>
              </a:rPr>
              <a:t>Como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es </a:t>
            </a:r>
            <a:r>
              <a:rPr sz="1600" spc="-5" dirty="0">
                <a:latin typeface="Calibri"/>
                <a:cs typeface="Calibri"/>
              </a:rPr>
              <a:t>la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primera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vez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que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lanzamos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MetaPhIan,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base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datos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genes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marcadores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ha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5" dirty="0">
                <a:latin typeface="Calibri"/>
                <a:cs typeface="Calibri"/>
              </a:rPr>
              <a:t>descargar </a:t>
            </a:r>
            <a:r>
              <a:rPr sz="1600" spc="-35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descompriir</a:t>
            </a:r>
            <a:r>
              <a:rPr sz="1600" dirty="0">
                <a:latin typeface="Calibri"/>
                <a:cs typeface="Calibri"/>
              </a:rPr>
              <a:t> e </a:t>
            </a:r>
            <a:r>
              <a:rPr sz="1600" spc="-30" dirty="0">
                <a:latin typeface="Calibri"/>
                <a:cs typeface="Calibri"/>
              </a:rPr>
              <a:t>indexar,</a:t>
            </a:r>
            <a:r>
              <a:rPr sz="1600" dirty="0">
                <a:latin typeface="Calibri"/>
                <a:cs typeface="Calibri"/>
              </a:rPr>
              <a:t> por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que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15" dirty="0" err="1">
                <a:latin typeface="Calibri"/>
                <a:cs typeface="Calibri"/>
              </a:rPr>
              <a:t>tardará</a:t>
            </a:r>
            <a:r>
              <a:rPr sz="1600" spc="-1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1358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271BB7C-10CA-B448-A418-E9BBD043A4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3" y="894089"/>
            <a:ext cx="7601075" cy="523642"/>
          </a:xfrm>
        </p:spPr>
        <p:txBody>
          <a:bodyPr/>
          <a:lstStyle/>
          <a:p>
            <a:r>
              <a:rPr lang="es-ES" dirty="0"/>
              <a:t>HANDS ON: Perfil taxonómico. </a:t>
            </a:r>
            <a:r>
              <a:rPr lang="es-ES" dirty="0" err="1"/>
              <a:t>metaphIan</a:t>
            </a:r>
            <a:endParaRPr lang="es-ES" dirty="0"/>
          </a:p>
        </p:txBody>
      </p:sp>
      <p:pic>
        <p:nvPicPr>
          <p:cNvPr id="9" name="Imagen 8" descr="Texto&#10;&#10;Descripción generada automáticamente">
            <a:extLst>
              <a:ext uri="{FF2B5EF4-FFF2-40B4-BE49-F238E27FC236}">
                <a16:creationId xmlns:a16="http://schemas.microsoft.com/office/drawing/2014/main" id="{429087FB-D85D-2E4E-901D-4E1AC899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63" y="1602797"/>
            <a:ext cx="11125200" cy="416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88193"/>
      </p:ext>
    </p:extLst>
  </p:cSld>
  <p:clrMapOvr>
    <a:masterClrMapping/>
  </p:clrMapOvr>
</p:sld>
</file>

<file path=ppt/theme/theme1.xml><?xml version="1.0" encoding="utf-8"?>
<a:theme xmlns:a="http://schemas.openxmlformats.org/drawingml/2006/main" name="Caratulas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D6AD5BDC-0BBE-BA4E-8263-E0887E4E75BB}"/>
    </a:ext>
  </a:extLst>
</a:theme>
</file>

<file path=ppt/theme/theme2.xml><?xml version="1.0" encoding="utf-8"?>
<a:theme xmlns:a="http://schemas.openxmlformats.org/drawingml/2006/main" name="Capítulo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1F0C2304-CBCC-B64F-A294-FFB31C1B0435}"/>
    </a:ext>
  </a:extLst>
</a:theme>
</file>

<file path=ppt/theme/theme3.xml><?xml version="1.0" encoding="utf-8"?>
<a:theme xmlns:a="http://schemas.openxmlformats.org/drawingml/2006/main" name="Destacados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CB959A07-0623-4844-BF21-F38DDB541755}"/>
    </a:ext>
  </a:extLst>
</a:theme>
</file>

<file path=ppt/theme/theme4.xml><?xml version="1.0" encoding="utf-8"?>
<a:theme xmlns:a="http://schemas.openxmlformats.org/drawingml/2006/main" name="Contenido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BB69BB77-6BDA-9E44-B237-9ABF44CF2275}"/>
    </a:ext>
  </a:extLst>
</a:theme>
</file>

<file path=ppt/theme/theme5.xml><?xml version="1.0" encoding="utf-8"?>
<a:theme xmlns:a="http://schemas.openxmlformats.org/drawingml/2006/main" name="Gráficos">
  <a:themeElements>
    <a:clrScheme name="Viu gráficos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E45115"/>
      </a:accent1>
      <a:accent2>
        <a:srgbClr val="EC7240"/>
      </a:accent2>
      <a:accent3>
        <a:srgbClr val="F2A788"/>
      </a:accent3>
      <a:accent4>
        <a:srgbClr val="F19672"/>
      </a:accent4>
      <a:accent5>
        <a:srgbClr val="F5B8A0"/>
      </a:accent5>
      <a:accent6>
        <a:srgbClr val="FEEDE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2044519A-EC62-8F43-A324-B8425A2A0DD8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SUMMA_PlantillaPpt_VIU_V3 TIPOS CORPORATIVAS</Template>
  <TotalTime>18458</TotalTime>
  <Words>1752</Words>
  <Application>Microsoft Macintosh PowerPoint</Application>
  <PresentationFormat>Panorámica</PresentationFormat>
  <Paragraphs>332</Paragraphs>
  <Slides>22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22</vt:i4>
      </vt:variant>
    </vt:vector>
  </HeadingPairs>
  <TitlesOfParts>
    <vt:vector size="37" baseType="lpstr">
      <vt:lpstr>Apex New</vt:lpstr>
      <vt:lpstr>ApexNew-Light</vt:lpstr>
      <vt:lpstr>arial</vt:lpstr>
      <vt:lpstr>arial</vt:lpstr>
      <vt:lpstr>Calibri</vt:lpstr>
      <vt:lpstr>FS Pimlico</vt:lpstr>
      <vt:lpstr>Menlo</vt:lpstr>
      <vt:lpstr>Periodico Display</vt:lpstr>
      <vt:lpstr>Periodico Display UltraLight</vt:lpstr>
      <vt:lpstr>Visuelt Pro</vt:lpstr>
      <vt:lpstr>Caratulas</vt:lpstr>
      <vt:lpstr>Capítulo</vt:lpstr>
      <vt:lpstr>Destacados Slide</vt:lpstr>
      <vt:lpstr>Contenido Slide</vt:lpstr>
      <vt:lpstr>Gráficos</vt:lpstr>
      <vt:lpstr>Presentación de PowerPoint</vt:lpstr>
      <vt:lpstr>Presentación de PowerPoint</vt:lpstr>
      <vt:lpstr>Presentación de PowerPoint</vt:lpstr>
      <vt:lpstr>HANDS ON: Perfil taxonómico. metaphIan</vt:lpstr>
      <vt:lpstr>Presentación de PowerPoint</vt:lpstr>
      <vt:lpstr>Presentación de PowerPoint</vt:lpstr>
      <vt:lpstr>Presentación de PowerPoint</vt:lpstr>
      <vt:lpstr>HANDS ON: Perfil taxonómico. metaphIan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Planeta Sistemas y Operaciones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Lucas Milián Pascual</dc:creator>
  <cp:lastModifiedBy>Marta Sevillano González</cp:lastModifiedBy>
  <cp:revision>52</cp:revision>
  <dcterms:created xsi:type="dcterms:W3CDTF">2020-12-02T10:46:51Z</dcterms:created>
  <dcterms:modified xsi:type="dcterms:W3CDTF">2024-11-04T23:06:56Z</dcterms:modified>
</cp:coreProperties>
</file>